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3"/>
  </p:notes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44" d="100"/>
          <a:sy n="144" d="100"/>
        </p:scale>
        <p:origin x="-684" y="-96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2_1#2">
  <dgm:title val=""/>
  <dgm:desc val=""/>
  <dgm:catLst>
    <dgm:cat type="accent2" pri="11100"/>
  </dgm:catLst>
  <dgm:styleLbl name="align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2">
        <a:alpha val="4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FE73B03-4D71-4565-8C52-4902BE6377A4}" type="doc">
      <dgm:prSet loTypeId="urn:microsoft.com/office/officeart/2005/8/layout/hierarchy2#2" loCatId="hierarchy" qsTypeId="urn:microsoft.com/office/officeart/2005/8/quickstyle/simple1#2" qsCatId="simple" csTypeId="urn:microsoft.com/office/officeart/2005/8/colors/accent2_1#2" csCatId="accent1" phldr="0"/>
      <dgm:spPr/>
      <dgm:t>
        <a:bodyPr/>
        <a:lstStyle/>
        <a:p>
          <a:endParaRPr lang="zh-CN" altLang="en-US"/>
        </a:p>
      </dgm:t>
    </dgm:pt>
    <dgm:pt modelId="{0605F139-5EF0-48E7-A091-192233D2011D}">
      <dgm:prSet phldrT="[文本]" phldr="0" custT="1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000">
              <a:latin typeface="微软雅黑" panose="020B0503020204020204" charset="-122"/>
              <a:ea typeface="微软雅黑" panose="020B0503020204020204" charset="-122"/>
            </a:rPr>
            <a:t>改变世界的机械</a:t>
          </a:r>
        </a:p>
      </dgm:t>
    </dgm:pt>
    <dgm:pt modelId="{2AFB1B2A-8749-4E5E-9CB9-0B60F81C46F8}" type="parTrans" cxnId="{396B39B3-A5D5-4CD6-8C35-41DEABA3A154}">
      <dgm:prSet/>
      <dgm:spPr/>
      <dgm:t>
        <a:bodyPr/>
        <a:lstStyle/>
        <a:p>
          <a:endParaRPr lang="zh-CN" altLang="en-US"/>
        </a:p>
      </dgm:t>
    </dgm:pt>
    <dgm:pt modelId="{E0FFEB56-236E-4FE9-83BF-31494E265D5A}" type="sibTrans" cxnId="{396B39B3-A5D5-4CD6-8C35-41DEABA3A154}">
      <dgm:prSet/>
      <dgm:spPr/>
      <dgm:t>
        <a:bodyPr/>
        <a:lstStyle/>
        <a:p>
          <a:endParaRPr lang="zh-CN" altLang="en-US"/>
        </a:p>
      </dgm:t>
    </dgm:pt>
    <dgm:pt modelId="{4530EE7D-F557-4815-9ED2-EABC47F46978}">
      <dgm:prSet phldrT="[文本]" phldr="0" custT="1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600">
              <a:latin typeface="微软雅黑" panose="020B0503020204020204" charset="-122"/>
              <a:ea typeface="微软雅黑" panose="020B0503020204020204" charset="-122"/>
            </a:rPr>
            <a:t>轮轴</a:t>
          </a:r>
        </a:p>
      </dgm:t>
    </dgm:pt>
    <dgm:pt modelId="{AC2BFF99-DAE2-494A-88AB-85D75BC6D2EE}" type="parTrans" cxnId="{261A83BD-F093-4E23-8F06-D0855139C033}">
      <dgm:prSet/>
      <dgm:spPr/>
      <dgm:t>
        <a:bodyPr/>
        <a:lstStyle/>
        <a:p>
          <a:endParaRPr lang="zh-CN" altLang="en-US"/>
        </a:p>
      </dgm:t>
    </dgm:pt>
    <dgm:pt modelId="{B98A0394-6758-42EB-8D0E-4491BED52B6C}" type="sibTrans" cxnId="{261A83BD-F093-4E23-8F06-D0855139C033}">
      <dgm:prSet/>
      <dgm:spPr/>
      <dgm:t>
        <a:bodyPr/>
        <a:lstStyle/>
        <a:p>
          <a:endParaRPr lang="zh-CN" altLang="en-US"/>
        </a:p>
      </dgm:t>
    </dgm:pt>
    <dgm:pt modelId="{2C2A4BF3-AA22-4080-9546-909CF9AC3ECB}">
      <dgm:prSet phldrT="[文本]" phldr="0" custT="1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800" dirty="0">
              <a:latin typeface="微软雅黑" panose="020B0503020204020204" charset="-122"/>
              <a:ea typeface="微软雅黑" panose="020B0503020204020204" charset="-122"/>
              <a:sym typeface="+mn-ea"/>
            </a:rPr>
            <a:t>改变用力大小、改变物体的运动速度</a:t>
          </a:r>
          <a:endParaRPr lang="zh-CN" altLang="en-US" sz="1800">
            <a:latin typeface="微软雅黑" panose="020B0503020204020204" charset="-122"/>
            <a:ea typeface="微软雅黑" panose="020B0503020204020204" charset="-122"/>
          </a:endParaRPr>
        </a:p>
      </dgm:t>
    </dgm:pt>
    <dgm:pt modelId="{4A6A0524-D9B7-4A37-8E78-5FE688BDCCE6}" type="parTrans" cxnId="{69560118-94BB-4DC7-BD36-8EFAE6A09C15}">
      <dgm:prSet/>
      <dgm:spPr/>
      <dgm:t>
        <a:bodyPr/>
        <a:lstStyle/>
        <a:p>
          <a:endParaRPr lang="zh-CN" altLang="en-US"/>
        </a:p>
      </dgm:t>
    </dgm:pt>
    <dgm:pt modelId="{39CECE7E-7D7C-4022-9437-1E0813814145}" type="sibTrans" cxnId="{69560118-94BB-4DC7-BD36-8EFAE6A09C15}">
      <dgm:prSet/>
      <dgm:spPr/>
      <dgm:t>
        <a:bodyPr/>
        <a:lstStyle/>
        <a:p>
          <a:endParaRPr lang="zh-CN" altLang="en-US"/>
        </a:p>
      </dgm:t>
    </dgm:pt>
    <dgm:pt modelId="{8EDC4987-10A0-4359-B926-E7CE7587EF21}">
      <dgm:prSet phldr="0" custT="1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sz="1600">
              <a:latin typeface="微软雅黑" panose="020B0503020204020204" charset="-122"/>
              <a:ea typeface="微软雅黑" panose="020B0503020204020204" charset="-122"/>
            </a:rPr>
            <a:t>斜面</a:t>
          </a:r>
        </a:p>
      </dgm:t>
    </dgm:pt>
    <dgm:pt modelId="{AF11B2AE-E45B-4C50-B114-1C7585F4FB98}" type="parTrans" cxnId="{B7185A59-DA35-4771-B96F-8AED0CC2D1B4}">
      <dgm:prSet/>
      <dgm:spPr/>
      <dgm:t>
        <a:bodyPr/>
        <a:lstStyle/>
        <a:p>
          <a:endParaRPr lang="zh-CN" altLang="en-US"/>
        </a:p>
      </dgm:t>
    </dgm:pt>
    <dgm:pt modelId="{2809C35A-CBD5-4490-988C-1CC96524EF03}" type="sibTrans" cxnId="{B7185A59-DA35-4771-B96F-8AED0CC2D1B4}">
      <dgm:prSet/>
      <dgm:spPr/>
    </dgm:pt>
    <dgm:pt modelId="{43A1A533-9712-4107-9BDF-F946037072D9}">
      <dgm:prSet phldr="0" custT="1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800" dirty="0">
              <a:latin typeface="微软雅黑" panose="020B0503020204020204" charset="-122"/>
              <a:ea typeface="微软雅黑" panose="020B0503020204020204" charset="-122"/>
              <a:sym typeface="+mn-ea"/>
            </a:rPr>
            <a:t>斜面长是高的几倍，拉力或推力就是物体所受重力的几分之几</a:t>
          </a:r>
          <a:endParaRPr lang="zh-CN" sz="1800">
            <a:latin typeface="微软雅黑" panose="020B0503020204020204" charset="-122"/>
            <a:ea typeface="微软雅黑" panose="020B0503020204020204" charset="-122"/>
          </a:endParaRPr>
        </a:p>
      </dgm:t>
    </dgm:pt>
    <dgm:pt modelId="{E03995C6-E3E2-4827-9419-C5BCF04F5C74}" type="parTrans" cxnId="{CBF6B9F8-1FB6-4A36-8C0B-9EDE424F0B2A}">
      <dgm:prSet/>
      <dgm:spPr/>
      <dgm:t>
        <a:bodyPr/>
        <a:lstStyle/>
        <a:p>
          <a:endParaRPr lang="zh-CN" altLang="en-US"/>
        </a:p>
      </dgm:t>
    </dgm:pt>
    <dgm:pt modelId="{783DB700-D012-4988-8E27-77ECE945F9B5}" type="sibTrans" cxnId="{CBF6B9F8-1FB6-4A36-8C0B-9EDE424F0B2A}">
      <dgm:prSet/>
      <dgm:spPr/>
    </dgm:pt>
    <dgm:pt modelId="{B47A427D-6C47-4FE7-A2F6-9862779EE4DB}">
      <dgm:prSet phldr="0" custT="1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sz="1600">
              <a:latin typeface="微软雅黑" panose="020B0503020204020204" charset="-122"/>
              <a:ea typeface="微软雅黑" panose="020B0503020204020204" charset="-122"/>
            </a:rPr>
            <a:t>螺旋</a:t>
          </a:r>
        </a:p>
      </dgm:t>
    </dgm:pt>
    <dgm:pt modelId="{6463BFF2-7B91-456B-8C00-CA9F5FB779C9}" type="parTrans" cxnId="{095D1C0A-6E37-424C-B052-784F83E8B645}">
      <dgm:prSet/>
      <dgm:spPr/>
      <dgm:t>
        <a:bodyPr/>
        <a:lstStyle/>
        <a:p>
          <a:endParaRPr lang="zh-CN" altLang="en-US"/>
        </a:p>
      </dgm:t>
    </dgm:pt>
    <dgm:pt modelId="{2D2FA2B6-5817-4BB6-B609-C4FDE57461E5}" type="sibTrans" cxnId="{095D1C0A-6E37-424C-B052-784F83E8B645}">
      <dgm:prSet/>
      <dgm:spPr/>
    </dgm:pt>
    <dgm:pt modelId="{5FBAB40F-6011-4629-9B30-77C9439C91BF}" type="pres">
      <dgm:prSet presAssocID="{EFE73B03-4D71-4565-8C52-4902BE6377A4}" presName="diagram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2332AA2E-A989-4175-BB73-78EA4C3BDB65}" type="pres">
      <dgm:prSet presAssocID="{0605F139-5EF0-48E7-A091-192233D2011D}" presName="root1" presStyleCnt="0"/>
      <dgm:spPr/>
    </dgm:pt>
    <dgm:pt modelId="{24E3F4AB-32FB-4CE0-9DAC-FC4DD26B5900}" type="pres">
      <dgm:prSet presAssocID="{0605F139-5EF0-48E7-A091-192233D2011D}" presName="LevelOneTextNode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44F25638-8073-4DA7-9390-5AC06A304565}" type="pres">
      <dgm:prSet presAssocID="{0605F139-5EF0-48E7-A091-192233D2011D}" presName="level2hierChild" presStyleCnt="0"/>
      <dgm:spPr/>
    </dgm:pt>
    <dgm:pt modelId="{B47BD6C9-6D53-4A69-975F-9CF96E25F10F}" type="pres">
      <dgm:prSet presAssocID="{AC2BFF99-DAE2-494A-88AB-85D75BC6D2EE}" presName="conn2-1" presStyleLbl="parChTrans1D2" presStyleIdx="0" presStyleCnt="3"/>
      <dgm:spPr/>
      <dgm:t>
        <a:bodyPr/>
        <a:lstStyle/>
        <a:p>
          <a:endParaRPr lang="zh-CN" altLang="en-US"/>
        </a:p>
      </dgm:t>
    </dgm:pt>
    <dgm:pt modelId="{C1833E64-0598-4ED8-B73B-4C820BB35531}" type="pres">
      <dgm:prSet presAssocID="{AC2BFF99-DAE2-494A-88AB-85D75BC6D2EE}" presName="connTx" presStyleLbl="parChTrans1D2" presStyleIdx="0" presStyleCnt="3"/>
      <dgm:spPr/>
      <dgm:t>
        <a:bodyPr/>
        <a:lstStyle/>
        <a:p>
          <a:endParaRPr lang="zh-CN" altLang="en-US"/>
        </a:p>
      </dgm:t>
    </dgm:pt>
    <dgm:pt modelId="{46F58ACF-5130-428E-B3EF-87D6FEC0C921}" type="pres">
      <dgm:prSet presAssocID="{4530EE7D-F557-4815-9ED2-EABC47F46978}" presName="root2" presStyleCnt="0"/>
      <dgm:spPr/>
    </dgm:pt>
    <dgm:pt modelId="{3C0D5057-54F2-42F8-ADAD-AA27A1CC1A1B}" type="pres">
      <dgm:prSet presAssocID="{4530EE7D-F557-4815-9ED2-EABC47F46978}" presName="LevelTwoTextNode" presStyleLbl="node2" presStyleIdx="0" presStyleCnt="3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48673F39-879C-4946-8DC7-FD68F0552920}" type="pres">
      <dgm:prSet presAssocID="{4530EE7D-F557-4815-9ED2-EABC47F46978}" presName="level3hierChild" presStyleCnt="0"/>
      <dgm:spPr/>
    </dgm:pt>
    <dgm:pt modelId="{FA61825B-C877-4D42-AAFB-0586288A9783}" type="pres">
      <dgm:prSet presAssocID="{4A6A0524-D9B7-4A37-8E78-5FE688BDCCE6}" presName="conn2-1" presStyleLbl="parChTrans1D3" presStyleIdx="0" presStyleCnt="2"/>
      <dgm:spPr/>
      <dgm:t>
        <a:bodyPr/>
        <a:lstStyle/>
        <a:p>
          <a:endParaRPr lang="zh-CN" altLang="en-US"/>
        </a:p>
      </dgm:t>
    </dgm:pt>
    <dgm:pt modelId="{66B35CF0-1806-4E4A-8B50-99A64DECDBA9}" type="pres">
      <dgm:prSet presAssocID="{4A6A0524-D9B7-4A37-8E78-5FE688BDCCE6}" presName="connTx" presStyleLbl="parChTrans1D3" presStyleIdx="0" presStyleCnt="2"/>
      <dgm:spPr/>
      <dgm:t>
        <a:bodyPr/>
        <a:lstStyle/>
        <a:p>
          <a:endParaRPr lang="zh-CN" altLang="en-US"/>
        </a:p>
      </dgm:t>
    </dgm:pt>
    <dgm:pt modelId="{F95D7524-EA0E-4F9D-9D6F-B10856D5C83F}" type="pres">
      <dgm:prSet presAssocID="{2C2A4BF3-AA22-4080-9546-909CF9AC3ECB}" presName="root2" presStyleCnt="0"/>
      <dgm:spPr/>
    </dgm:pt>
    <dgm:pt modelId="{63712EDC-9AF8-41BC-8F72-ADF8D554FF07}" type="pres">
      <dgm:prSet presAssocID="{2C2A4BF3-AA22-4080-9546-909CF9AC3ECB}" presName="LevelTwoTextNode" presStyleLbl="node3" presStyleIdx="0" presStyleCnt="2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E0C65410-D9BC-4E23-87DE-EBBC54AD2166}" type="pres">
      <dgm:prSet presAssocID="{2C2A4BF3-AA22-4080-9546-909CF9AC3ECB}" presName="level3hierChild" presStyleCnt="0"/>
      <dgm:spPr/>
    </dgm:pt>
    <dgm:pt modelId="{1447E045-AD55-45C2-8595-74203404E164}" type="pres">
      <dgm:prSet presAssocID="{AF11B2AE-E45B-4C50-B114-1C7585F4FB98}" presName="conn2-1" presStyleLbl="parChTrans1D2" presStyleIdx="1" presStyleCnt="3"/>
      <dgm:spPr/>
    </dgm:pt>
    <dgm:pt modelId="{618EA65B-D5BF-40AE-BED4-FEA4A5C5FCC5}" type="pres">
      <dgm:prSet presAssocID="{AF11B2AE-E45B-4C50-B114-1C7585F4FB98}" presName="connTx" presStyleLbl="parChTrans1D2" presStyleIdx="1" presStyleCnt="3"/>
      <dgm:spPr/>
    </dgm:pt>
    <dgm:pt modelId="{4595E155-62F0-4265-98DD-96251609E371}" type="pres">
      <dgm:prSet presAssocID="{8EDC4987-10A0-4359-B926-E7CE7587EF21}" presName="root2" presStyleCnt="0"/>
      <dgm:spPr/>
    </dgm:pt>
    <dgm:pt modelId="{21DF1A5D-F090-47A8-BCAE-A4FCC505FE8C}" type="pres">
      <dgm:prSet presAssocID="{8EDC4987-10A0-4359-B926-E7CE7587EF21}" presName="LevelTwoTextNode" presStyleLbl="node2" presStyleIdx="1" presStyleCnt="3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2CA05B43-3A2D-4DE3-B869-E70BB2EBFD9F}" type="pres">
      <dgm:prSet presAssocID="{8EDC4987-10A0-4359-B926-E7CE7587EF21}" presName="level3hierChild" presStyleCnt="0"/>
      <dgm:spPr/>
    </dgm:pt>
    <dgm:pt modelId="{DDF014A6-851D-4212-8B99-66B691348B51}" type="pres">
      <dgm:prSet presAssocID="{E03995C6-E3E2-4827-9419-C5BCF04F5C74}" presName="conn2-1" presStyleLbl="parChTrans1D3" presStyleIdx="1" presStyleCnt="2"/>
      <dgm:spPr/>
    </dgm:pt>
    <dgm:pt modelId="{5777EECE-A646-4974-A4A5-405E8E6F5ACE}" type="pres">
      <dgm:prSet presAssocID="{E03995C6-E3E2-4827-9419-C5BCF04F5C74}" presName="connTx" presStyleLbl="parChTrans1D3" presStyleIdx="1" presStyleCnt="2"/>
      <dgm:spPr/>
    </dgm:pt>
    <dgm:pt modelId="{47F63477-F664-49A2-8454-86DDB2809429}" type="pres">
      <dgm:prSet presAssocID="{43A1A533-9712-4107-9BDF-F946037072D9}" presName="root2" presStyleCnt="0"/>
      <dgm:spPr/>
    </dgm:pt>
    <dgm:pt modelId="{D5709B28-2246-4AE8-9617-DE11DDB8AA53}" type="pres">
      <dgm:prSet presAssocID="{43A1A533-9712-4107-9BDF-F946037072D9}" presName="LevelTwoTextNode" presStyleLbl="node3" presStyleIdx="1" presStyleCnt="2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68DD9229-B0EE-4500-AABC-420F3E4D5D6F}" type="pres">
      <dgm:prSet presAssocID="{43A1A533-9712-4107-9BDF-F946037072D9}" presName="level3hierChild" presStyleCnt="0"/>
      <dgm:spPr/>
    </dgm:pt>
    <dgm:pt modelId="{ED9F1103-2367-4910-BCB5-6F24BD764235}" type="pres">
      <dgm:prSet presAssocID="{6463BFF2-7B91-456B-8C00-CA9F5FB779C9}" presName="conn2-1" presStyleLbl="parChTrans1D2" presStyleIdx="2" presStyleCnt="3"/>
      <dgm:spPr/>
    </dgm:pt>
    <dgm:pt modelId="{CCE44492-9D42-44EF-A904-19EC0EAA7863}" type="pres">
      <dgm:prSet presAssocID="{6463BFF2-7B91-456B-8C00-CA9F5FB779C9}" presName="connTx" presStyleLbl="parChTrans1D2" presStyleIdx="2" presStyleCnt="3"/>
      <dgm:spPr/>
    </dgm:pt>
    <dgm:pt modelId="{942E4470-4598-4177-8D1C-D92BD69B92C8}" type="pres">
      <dgm:prSet presAssocID="{B47A427D-6C47-4FE7-A2F6-9862779EE4DB}" presName="root2" presStyleCnt="0"/>
      <dgm:spPr/>
    </dgm:pt>
    <dgm:pt modelId="{6B52B0CC-B96C-4725-AD21-C88B38031198}" type="pres">
      <dgm:prSet presAssocID="{B47A427D-6C47-4FE7-A2F6-9862779EE4DB}" presName="LevelTwoTextNode" presStyleLbl="node2" presStyleIdx="2" presStyleCnt="3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DA9166FD-E071-4C2D-BEEA-3B3A11D7A320}" type="pres">
      <dgm:prSet presAssocID="{B47A427D-6C47-4FE7-A2F6-9862779EE4DB}" presName="level3hierChild" presStyleCnt="0"/>
      <dgm:spPr/>
    </dgm:pt>
  </dgm:ptLst>
  <dgm:cxnLst>
    <dgm:cxn modelId="{0716C8E8-13CF-4E83-987B-E002F1A00169}" type="presOf" srcId="{6463BFF2-7B91-456B-8C00-CA9F5FB779C9}" destId="{CCE44492-9D42-44EF-A904-19EC0EAA7863}" srcOrd="1" destOrd="0" presId="urn:microsoft.com/office/officeart/2005/8/layout/hierarchy2#2"/>
    <dgm:cxn modelId="{AA7B0DDE-F7AE-4E2D-8761-26D5C2DC576A}" type="presOf" srcId="{0605F139-5EF0-48E7-A091-192233D2011D}" destId="{24E3F4AB-32FB-4CE0-9DAC-FC4DD26B5900}" srcOrd="0" destOrd="0" presId="urn:microsoft.com/office/officeart/2005/8/layout/hierarchy2#2"/>
    <dgm:cxn modelId="{396B39B3-A5D5-4CD6-8C35-41DEABA3A154}" srcId="{EFE73B03-4D71-4565-8C52-4902BE6377A4}" destId="{0605F139-5EF0-48E7-A091-192233D2011D}" srcOrd="0" destOrd="0" parTransId="{2AFB1B2A-8749-4E5E-9CB9-0B60F81C46F8}" sibTransId="{E0FFEB56-236E-4FE9-83BF-31494E265D5A}"/>
    <dgm:cxn modelId="{261A83BD-F093-4E23-8F06-D0855139C033}" srcId="{0605F139-5EF0-48E7-A091-192233D2011D}" destId="{4530EE7D-F557-4815-9ED2-EABC47F46978}" srcOrd="0" destOrd="0" parTransId="{AC2BFF99-DAE2-494A-88AB-85D75BC6D2EE}" sibTransId="{B98A0394-6758-42EB-8D0E-4491BED52B6C}"/>
    <dgm:cxn modelId="{B75E5D1F-5710-4F9E-95A5-5F273776D1CB}" type="presOf" srcId="{4A6A0524-D9B7-4A37-8E78-5FE688BDCCE6}" destId="{66B35CF0-1806-4E4A-8B50-99A64DECDBA9}" srcOrd="1" destOrd="0" presId="urn:microsoft.com/office/officeart/2005/8/layout/hierarchy2#2"/>
    <dgm:cxn modelId="{B86B211D-B801-4D97-AF73-18316E2245E9}" type="presOf" srcId="{EFE73B03-4D71-4565-8C52-4902BE6377A4}" destId="{5FBAB40F-6011-4629-9B30-77C9439C91BF}" srcOrd="0" destOrd="0" presId="urn:microsoft.com/office/officeart/2005/8/layout/hierarchy2#2"/>
    <dgm:cxn modelId="{F7A95391-60E8-4C28-AC1E-1ACDD835D4CB}" type="presOf" srcId="{B47A427D-6C47-4FE7-A2F6-9862779EE4DB}" destId="{6B52B0CC-B96C-4725-AD21-C88B38031198}" srcOrd="0" destOrd="0" presId="urn:microsoft.com/office/officeart/2005/8/layout/hierarchy2#2"/>
    <dgm:cxn modelId="{B7185A59-DA35-4771-B96F-8AED0CC2D1B4}" srcId="{0605F139-5EF0-48E7-A091-192233D2011D}" destId="{8EDC4987-10A0-4359-B926-E7CE7587EF21}" srcOrd="1" destOrd="0" parTransId="{AF11B2AE-E45B-4C50-B114-1C7585F4FB98}" sibTransId="{2809C35A-CBD5-4490-988C-1CC96524EF03}"/>
    <dgm:cxn modelId="{F7E106A9-7F8B-4392-A56A-1E2FE9EBBFF1}" type="presOf" srcId="{2C2A4BF3-AA22-4080-9546-909CF9AC3ECB}" destId="{63712EDC-9AF8-41BC-8F72-ADF8D554FF07}" srcOrd="0" destOrd="0" presId="urn:microsoft.com/office/officeart/2005/8/layout/hierarchy2#2"/>
    <dgm:cxn modelId="{3E790994-1AC6-4338-9D63-22C176BBCB11}" type="presOf" srcId="{43A1A533-9712-4107-9BDF-F946037072D9}" destId="{D5709B28-2246-4AE8-9617-DE11DDB8AA53}" srcOrd="0" destOrd="0" presId="urn:microsoft.com/office/officeart/2005/8/layout/hierarchy2#2"/>
    <dgm:cxn modelId="{BF0144D9-3105-46FA-A077-0F3A0C6E5220}" type="presOf" srcId="{E03995C6-E3E2-4827-9419-C5BCF04F5C74}" destId="{5777EECE-A646-4974-A4A5-405E8E6F5ACE}" srcOrd="1" destOrd="0" presId="urn:microsoft.com/office/officeart/2005/8/layout/hierarchy2#2"/>
    <dgm:cxn modelId="{69560118-94BB-4DC7-BD36-8EFAE6A09C15}" srcId="{4530EE7D-F557-4815-9ED2-EABC47F46978}" destId="{2C2A4BF3-AA22-4080-9546-909CF9AC3ECB}" srcOrd="0" destOrd="0" parTransId="{4A6A0524-D9B7-4A37-8E78-5FE688BDCCE6}" sibTransId="{39CECE7E-7D7C-4022-9437-1E0813814145}"/>
    <dgm:cxn modelId="{ED9A616B-2510-4732-820F-4B9DCF4E27C1}" type="presOf" srcId="{AF11B2AE-E45B-4C50-B114-1C7585F4FB98}" destId="{1447E045-AD55-45C2-8595-74203404E164}" srcOrd="0" destOrd="0" presId="urn:microsoft.com/office/officeart/2005/8/layout/hierarchy2#2"/>
    <dgm:cxn modelId="{095D1C0A-6E37-424C-B052-784F83E8B645}" srcId="{0605F139-5EF0-48E7-A091-192233D2011D}" destId="{B47A427D-6C47-4FE7-A2F6-9862779EE4DB}" srcOrd="2" destOrd="0" parTransId="{6463BFF2-7B91-456B-8C00-CA9F5FB779C9}" sibTransId="{2D2FA2B6-5817-4BB6-B609-C4FDE57461E5}"/>
    <dgm:cxn modelId="{880AB369-FE8B-477D-B47F-A7A038E3EC3C}" type="presOf" srcId="{AC2BFF99-DAE2-494A-88AB-85D75BC6D2EE}" destId="{C1833E64-0598-4ED8-B73B-4C820BB35531}" srcOrd="1" destOrd="0" presId="urn:microsoft.com/office/officeart/2005/8/layout/hierarchy2#2"/>
    <dgm:cxn modelId="{40E09265-0F30-4D7C-95AC-21E0B7661761}" type="presOf" srcId="{E03995C6-E3E2-4827-9419-C5BCF04F5C74}" destId="{DDF014A6-851D-4212-8B99-66B691348B51}" srcOrd="0" destOrd="0" presId="urn:microsoft.com/office/officeart/2005/8/layout/hierarchy2#2"/>
    <dgm:cxn modelId="{77A65BEC-EB4A-4738-9598-C66A46CFBCE6}" type="presOf" srcId="{8EDC4987-10A0-4359-B926-E7CE7587EF21}" destId="{21DF1A5D-F090-47A8-BCAE-A4FCC505FE8C}" srcOrd="0" destOrd="0" presId="urn:microsoft.com/office/officeart/2005/8/layout/hierarchy2#2"/>
    <dgm:cxn modelId="{E96CF3BB-31E5-49D1-9E7C-B51AD737482A}" type="presOf" srcId="{6463BFF2-7B91-456B-8C00-CA9F5FB779C9}" destId="{ED9F1103-2367-4910-BCB5-6F24BD764235}" srcOrd="0" destOrd="0" presId="urn:microsoft.com/office/officeart/2005/8/layout/hierarchy2#2"/>
    <dgm:cxn modelId="{EC148260-74CC-4ADA-A379-105EB20AC72F}" type="presOf" srcId="{4A6A0524-D9B7-4A37-8E78-5FE688BDCCE6}" destId="{FA61825B-C877-4D42-AAFB-0586288A9783}" srcOrd="0" destOrd="0" presId="urn:microsoft.com/office/officeart/2005/8/layout/hierarchy2#2"/>
    <dgm:cxn modelId="{CBF6B9F8-1FB6-4A36-8C0B-9EDE424F0B2A}" srcId="{8EDC4987-10A0-4359-B926-E7CE7587EF21}" destId="{43A1A533-9712-4107-9BDF-F946037072D9}" srcOrd="0" destOrd="0" parTransId="{E03995C6-E3E2-4827-9419-C5BCF04F5C74}" sibTransId="{783DB700-D012-4988-8E27-77ECE945F9B5}"/>
    <dgm:cxn modelId="{76C1E692-64A2-4346-8CC8-43368274EC85}" type="presOf" srcId="{4530EE7D-F557-4815-9ED2-EABC47F46978}" destId="{3C0D5057-54F2-42F8-ADAD-AA27A1CC1A1B}" srcOrd="0" destOrd="0" presId="urn:microsoft.com/office/officeart/2005/8/layout/hierarchy2#2"/>
    <dgm:cxn modelId="{0A8BF5B1-F9AE-4D14-8DD4-4DC42271262D}" type="presOf" srcId="{AC2BFF99-DAE2-494A-88AB-85D75BC6D2EE}" destId="{B47BD6C9-6D53-4A69-975F-9CF96E25F10F}" srcOrd="0" destOrd="0" presId="urn:microsoft.com/office/officeart/2005/8/layout/hierarchy2#2"/>
    <dgm:cxn modelId="{005132E7-869D-419A-B8EF-0FA938553B22}" type="presOf" srcId="{AF11B2AE-E45B-4C50-B114-1C7585F4FB98}" destId="{618EA65B-D5BF-40AE-BED4-FEA4A5C5FCC5}" srcOrd="1" destOrd="0" presId="urn:microsoft.com/office/officeart/2005/8/layout/hierarchy2#2"/>
    <dgm:cxn modelId="{1C196148-D604-41A6-82A7-62ACE374361B}" type="presParOf" srcId="{5FBAB40F-6011-4629-9B30-77C9439C91BF}" destId="{2332AA2E-A989-4175-BB73-78EA4C3BDB65}" srcOrd="0" destOrd="0" presId="urn:microsoft.com/office/officeart/2005/8/layout/hierarchy2#2"/>
    <dgm:cxn modelId="{A54230F0-7EB6-45DD-9582-5AFFB6DD0D41}" type="presParOf" srcId="{2332AA2E-A989-4175-BB73-78EA4C3BDB65}" destId="{24E3F4AB-32FB-4CE0-9DAC-FC4DD26B5900}" srcOrd="0" destOrd="0" presId="urn:microsoft.com/office/officeart/2005/8/layout/hierarchy2#2"/>
    <dgm:cxn modelId="{9083F314-AFF3-4CBD-87C6-5F9DE1D3B84F}" type="presParOf" srcId="{2332AA2E-A989-4175-BB73-78EA4C3BDB65}" destId="{44F25638-8073-4DA7-9390-5AC06A304565}" srcOrd="1" destOrd="0" presId="urn:microsoft.com/office/officeart/2005/8/layout/hierarchy2#2"/>
    <dgm:cxn modelId="{91D9B152-364B-47DF-BFBE-E2B27FF70660}" type="presParOf" srcId="{44F25638-8073-4DA7-9390-5AC06A304565}" destId="{B47BD6C9-6D53-4A69-975F-9CF96E25F10F}" srcOrd="0" destOrd="0" presId="urn:microsoft.com/office/officeart/2005/8/layout/hierarchy2#2"/>
    <dgm:cxn modelId="{CAFBB218-5260-4739-B949-B15B34DA5FB0}" type="presParOf" srcId="{B47BD6C9-6D53-4A69-975F-9CF96E25F10F}" destId="{C1833E64-0598-4ED8-B73B-4C820BB35531}" srcOrd="0" destOrd="0" presId="urn:microsoft.com/office/officeart/2005/8/layout/hierarchy2#2"/>
    <dgm:cxn modelId="{AC82B7DF-282F-46DD-9AC5-6F371FA816C8}" type="presParOf" srcId="{44F25638-8073-4DA7-9390-5AC06A304565}" destId="{46F58ACF-5130-428E-B3EF-87D6FEC0C921}" srcOrd="1" destOrd="0" presId="urn:microsoft.com/office/officeart/2005/8/layout/hierarchy2#2"/>
    <dgm:cxn modelId="{23CC8C63-031B-449C-9657-B7C5ED6B1D57}" type="presParOf" srcId="{46F58ACF-5130-428E-B3EF-87D6FEC0C921}" destId="{3C0D5057-54F2-42F8-ADAD-AA27A1CC1A1B}" srcOrd="0" destOrd="0" presId="urn:microsoft.com/office/officeart/2005/8/layout/hierarchy2#2"/>
    <dgm:cxn modelId="{879AA777-5BCA-43C6-A45B-3980D142CC5A}" type="presParOf" srcId="{46F58ACF-5130-428E-B3EF-87D6FEC0C921}" destId="{48673F39-879C-4946-8DC7-FD68F0552920}" srcOrd="1" destOrd="0" presId="urn:microsoft.com/office/officeart/2005/8/layout/hierarchy2#2"/>
    <dgm:cxn modelId="{ED7A5E8B-7715-44A9-A0DC-C2B5A0E50E34}" type="presParOf" srcId="{48673F39-879C-4946-8DC7-FD68F0552920}" destId="{FA61825B-C877-4D42-AAFB-0586288A9783}" srcOrd="0" destOrd="0" presId="urn:microsoft.com/office/officeart/2005/8/layout/hierarchy2#2"/>
    <dgm:cxn modelId="{2E5E7CE7-827F-4948-907E-43222F102F20}" type="presParOf" srcId="{FA61825B-C877-4D42-AAFB-0586288A9783}" destId="{66B35CF0-1806-4E4A-8B50-99A64DECDBA9}" srcOrd="0" destOrd="0" presId="urn:microsoft.com/office/officeart/2005/8/layout/hierarchy2#2"/>
    <dgm:cxn modelId="{F84FAEE5-4033-4E74-BAC6-5DC2BE64CAA0}" type="presParOf" srcId="{48673F39-879C-4946-8DC7-FD68F0552920}" destId="{F95D7524-EA0E-4F9D-9D6F-B10856D5C83F}" srcOrd="1" destOrd="0" presId="urn:microsoft.com/office/officeart/2005/8/layout/hierarchy2#2"/>
    <dgm:cxn modelId="{F8C43B7E-4567-4695-9BE7-E8AD5F3146D1}" type="presParOf" srcId="{F95D7524-EA0E-4F9D-9D6F-B10856D5C83F}" destId="{63712EDC-9AF8-41BC-8F72-ADF8D554FF07}" srcOrd="0" destOrd="0" presId="urn:microsoft.com/office/officeart/2005/8/layout/hierarchy2#2"/>
    <dgm:cxn modelId="{E79F4F5B-FC65-4795-B187-550443F4AA3E}" type="presParOf" srcId="{F95D7524-EA0E-4F9D-9D6F-B10856D5C83F}" destId="{E0C65410-D9BC-4E23-87DE-EBBC54AD2166}" srcOrd="1" destOrd="0" presId="urn:microsoft.com/office/officeart/2005/8/layout/hierarchy2#2"/>
    <dgm:cxn modelId="{B9C3C633-E398-4F85-806C-AB1F349FD29E}" type="presParOf" srcId="{44F25638-8073-4DA7-9390-5AC06A304565}" destId="{1447E045-AD55-45C2-8595-74203404E164}" srcOrd="2" destOrd="0" presId="urn:microsoft.com/office/officeart/2005/8/layout/hierarchy2#2"/>
    <dgm:cxn modelId="{B8A7CA75-A9AA-4854-BED8-127146931B41}" type="presParOf" srcId="{1447E045-AD55-45C2-8595-74203404E164}" destId="{618EA65B-D5BF-40AE-BED4-FEA4A5C5FCC5}" srcOrd="0" destOrd="0" presId="urn:microsoft.com/office/officeart/2005/8/layout/hierarchy2#2"/>
    <dgm:cxn modelId="{2525691D-99E9-4467-BCD8-228739DF9F25}" type="presParOf" srcId="{44F25638-8073-4DA7-9390-5AC06A304565}" destId="{4595E155-62F0-4265-98DD-96251609E371}" srcOrd="3" destOrd="0" presId="urn:microsoft.com/office/officeart/2005/8/layout/hierarchy2#2"/>
    <dgm:cxn modelId="{C5443D53-4CD4-4CC1-859B-580FE1E0214A}" type="presParOf" srcId="{4595E155-62F0-4265-98DD-96251609E371}" destId="{21DF1A5D-F090-47A8-BCAE-A4FCC505FE8C}" srcOrd="0" destOrd="0" presId="urn:microsoft.com/office/officeart/2005/8/layout/hierarchy2#2"/>
    <dgm:cxn modelId="{717F694C-AD82-4E9F-8143-9CF1AC93FC34}" type="presParOf" srcId="{4595E155-62F0-4265-98DD-96251609E371}" destId="{2CA05B43-3A2D-4DE3-B869-E70BB2EBFD9F}" srcOrd="1" destOrd="0" presId="urn:microsoft.com/office/officeart/2005/8/layout/hierarchy2#2"/>
    <dgm:cxn modelId="{B613A60C-5B27-4D80-BD43-EB1EFF0610C5}" type="presParOf" srcId="{2CA05B43-3A2D-4DE3-B869-E70BB2EBFD9F}" destId="{DDF014A6-851D-4212-8B99-66B691348B51}" srcOrd="0" destOrd="0" presId="urn:microsoft.com/office/officeart/2005/8/layout/hierarchy2#2"/>
    <dgm:cxn modelId="{990D482D-8B6B-43E5-AE33-3D2950C68508}" type="presParOf" srcId="{DDF014A6-851D-4212-8B99-66B691348B51}" destId="{5777EECE-A646-4974-A4A5-405E8E6F5ACE}" srcOrd="0" destOrd="0" presId="urn:microsoft.com/office/officeart/2005/8/layout/hierarchy2#2"/>
    <dgm:cxn modelId="{ADBFECC0-ADEA-40DB-B781-61A2C0518974}" type="presParOf" srcId="{2CA05B43-3A2D-4DE3-B869-E70BB2EBFD9F}" destId="{47F63477-F664-49A2-8454-86DDB2809429}" srcOrd="1" destOrd="0" presId="urn:microsoft.com/office/officeart/2005/8/layout/hierarchy2#2"/>
    <dgm:cxn modelId="{B8B527E2-3547-4EAA-96A1-61661200C079}" type="presParOf" srcId="{47F63477-F664-49A2-8454-86DDB2809429}" destId="{D5709B28-2246-4AE8-9617-DE11DDB8AA53}" srcOrd="0" destOrd="0" presId="urn:microsoft.com/office/officeart/2005/8/layout/hierarchy2#2"/>
    <dgm:cxn modelId="{DA803F56-739A-4779-803D-15D65A53E32A}" type="presParOf" srcId="{47F63477-F664-49A2-8454-86DDB2809429}" destId="{68DD9229-B0EE-4500-AABC-420F3E4D5D6F}" srcOrd="1" destOrd="0" presId="urn:microsoft.com/office/officeart/2005/8/layout/hierarchy2#2"/>
    <dgm:cxn modelId="{A0A0B274-9832-4263-8CBB-5E68759C5671}" type="presParOf" srcId="{44F25638-8073-4DA7-9390-5AC06A304565}" destId="{ED9F1103-2367-4910-BCB5-6F24BD764235}" srcOrd="4" destOrd="0" presId="urn:microsoft.com/office/officeart/2005/8/layout/hierarchy2#2"/>
    <dgm:cxn modelId="{D6896419-1036-4CC8-B612-64889DFA202E}" type="presParOf" srcId="{ED9F1103-2367-4910-BCB5-6F24BD764235}" destId="{CCE44492-9D42-44EF-A904-19EC0EAA7863}" srcOrd="0" destOrd="0" presId="urn:microsoft.com/office/officeart/2005/8/layout/hierarchy2#2"/>
    <dgm:cxn modelId="{6C6BEA67-035A-441F-AC96-278E18B34632}" type="presParOf" srcId="{44F25638-8073-4DA7-9390-5AC06A304565}" destId="{942E4470-4598-4177-8D1C-D92BD69B92C8}" srcOrd="5" destOrd="0" presId="urn:microsoft.com/office/officeart/2005/8/layout/hierarchy2#2"/>
    <dgm:cxn modelId="{5298FA98-252F-4A77-90B3-D0F4EFC270E1}" type="presParOf" srcId="{942E4470-4598-4177-8D1C-D92BD69B92C8}" destId="{6B52B0CC-B96C-4725-AD21-C88B38031198}" srcOrd="0" destOrd="0" presId="urn:microsoft.com/office/officeart/2005/8/layout/hierarchy2#2"/>
    <dgm:cxn modelId="{A56D6EDC-E24C-40FE-98AB-8D849FFFC79B}" type="presParOf" srcId="{942E4470-4598-4177-8D1C-D92BD69B92C8}" destId="{DA9166FD-E071-4C2D-BEEA-3B3A11D7A320}" srcOrd="1" destOrd="0" presId="urn:microsoft.com/office/officeart/2005/8/layout/hierarchy2#2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4E3F4AB-32FB-4CE0-9DAC-FC4DD26B5900}">
      <dsp:nvSpPr>
        <dsp:cNvPr id="0" name=""/>
        <dsp:cNvSpPr/>
      </dsp:nvSpPr>
      <dsp:spPr>
        <a:xfrm>
          <a:off x="9993" y="1307309"/>
          <a:ext cx="2133353" cy="1066676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000" kern="1200">
              <a:latin typeface="微软雅黑" panose="020B0503020204020204" charset="-122"/>
              <a:ea typeface="微软雅黑" panose="020B0503020204020204" charset="-122"/>
            </a:rPr>
            <a:t>改变世界的机械</a:t>
          </a:r>
        </a:p>
      </dsp:txBody>
      <dsp:txXfrm>
        <a:off x="41235" y="1338551"/>
        <a:ext cx="2070869" cy="1004192"/>
      </dsp:txXfrm>
    </dsp:sp>
    <dsp:sp modelId="{B47BD6C9-6D53-4A69-975F-9CF96E25F10F}">
      <dsp:nvSpPr>
        <dsp:cNvPr id="0" name=""/>
        <dsp:cNvSpPr/>
      </dsp:nvSpPr>
      <dsp:spPr>
        <a:xfrm rot="18289469">
          <a:off x="1822867" y="1201230"/>
          <a:ext cx="1494299" cy="52156"/>
        </a:xfrm>
        <a:custGeom>
          <a:avLst/>
          <a:gdLst/>
          <a:ahLst/>
          <a:cxnLst/>
          <a:rect l="0" t="0" r="0" b="0"/>
          <a:pathLst>
            <a:path>
              <a:moveTo>
                <a:pt x="0" y="26078"/>
              </a:moveTo>
              <a:lnTo>
                <a:pt x="1494299" y="26078"/>
              </a:lnTo>
            </a:path>
          </a:pathLst>
        </a:custGeom>
        <a:noFill/>
        <a:ln w="25400" cap="flat" cmpd="sng" algn="ctr">
          <a:solidFill>
            <a:schemeClr val="accent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500" kern="1200"/>
        </a:p>
      </dsp:txBody>
      <dsp:txXfrm>
        <a:off x="2532660" y="1189950"/>
        <a:ext cx="74714" cy="74714"/>
      </dsp:txXfrm>
    </dsp:sp>
    <dsp:sp modelId="{3C0D5057-54F2-42F8-ADAD-AA27A1CC1A1B}">
      <dsp:nvSpPr>
        <dsp:cNvPr id="0" name=""/>
        <dsp:cNvSpPr/>
      </dsp:nvSpPr>
      <dsp:spPr>
        <a:xfrm>
          <a:off x="2996688" y="80631"/>
          <a:ext cx="2133353" cy="1066676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600" kern="1200">
              <a:latin typeface="微软雅黑" panose="020B0503020204020204" charset="-122"/>
              <a:ea typeface="微软雅黑" panose="020B0503020204020204" charset="-122"/>
            </a:rPr>
            <a:t>轮轴</a:t>
          </a:r>
        </a:p>
      </dsp:txBody>
      <dsp:txXfrm>
        <a:off x="3027930" y="111873"/>
        <a:ext cx="2070869" cy="1004192"/>
      </dsp:txXfrm>
    </dsp:sp>
    <dsp:sp modelId="{FA61825B-C877-4D42-AAFB-0586288A9783}">
      <dsp:nvSpPr>
        <dsp:cNvPr id="0" name=""/>
        <dsp:cNvSpPr/>
      </dsp:nvSpPr>
      <dsp:spPr>
        <a:xfrm>
          <a:off x="5130041" y="587891"/>
          <a:ext cx="853341" cy="52156"/>
        </a:xfrm>
        <a:custGeom>
          <a:avLst/>
          <a:gdLst/>
          <a:ahLst/>
          <a:cxnLst/>
          <a:rect l="0" t="0" r="0" b="0"/>
          <a:pathLst>
            <a:path>
              <a:moveTo>
                <a:pt x="0" y="26078"/>
              </a:moveTo>
              <a:lnTo>
                <a:pt x="853341" y="26078"/>
              </a:lnTo>
            </a:path>
          </a:pathLst>
        </a:custGeom>
        <a:noFill/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500" kern="1200"/>
        </a:p>
      </dsp:txBody>
      <dsp:txXfrm>
        <a:off x="5535378" y="592635"/>
        <a:ext cx="42667" cy="42667"/>
      </dsp:txXfrm>
    </dsp:sp>
    <dsp:sp modelId="{63712EDC-9AF8-41BC-8F72-ADF8D554FF07}">
      <dsp:nvSpPr>
        <dsp:cNvPr id="0" name=""/>
        <dsp:cNvSpPr/>
      </dsp:nvSpPr>
      <dsp:spPr>
        <a:xfrm>
          <a:off x="5983382" y="80631"/>
          <a:ext cx="2133353" cy="1066676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800" kern="1200" dirty="0">
              <a:latin typeface="微软雅黑" panose="020B0503020204020204" charset="-122"/>
              <a:ea typeface="微软雅黑" panose="020B0503020204020204" charset="-122"/>
              <a:sym typeface="+mn-ea"/>
            </a:rPr>
            <a:t>改变用力大小、改变物体的运动速度</a:t>
          </a:r>
          <a:endParaRPr lang="zh-CN" altLang="en-US" sz="1800" kern="1200">
            <a:latin typeface="微软雅黑" panose="020B0503020204020204" charset="-122"/>
            <a:ea typeface="微软雅黑" panose="020B0503020204020204" charset="-122"/>
          </a:endParaRPr>
        </a:p>
      </dsp:txBody>
      <dsp:txXfrm>
        <a:off x="6014624" y="111873"/>
        <a:ext cx="2070869" cy="1004192"/>
      </dsp:txXfrm>
    </dsp:sp>
    <dsp:sp modelId="{1447E045-AD55-45C2-8595-74203404E164}">
      <dsp:nvSpPr>
        <dsp:cNvPr id="0" name=""/>
        <dsp:cNvSpPr/>
      </dsp:nvSpPr>
      <dsp:spPr>
        <a:xfrm>
          <a:off x="2143347" y="1814569"/>
          <a:ext cx="853341" cy="52156"/>
        </a:xfrm>
        <a:custGeom>
          <a:avLst/>
          <a:gdLst/>
          <a:ahLst/>
          <a:cxnLst/>
          <a:rect l="0" t="0" r="0" b="0"/>
          <a:pathLst>
            <a:path>
              <a:moveTo>
                <a:pt x="0" y="26078"/>
              </a:moveTo>
              <a:lnTo>
                <a:pt x="853341" y="26078"/>
              </a:lnTo>
            </a:path>
          </a:pathLst>
        </a:custGeom>
        <a:noFill/>
        <a:ln w="25400" cap="flat" cmpd="sng" algn="ctr">
          <a:solidFill>
            <a:schemeClr val="accent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500" kern="1200"/>
        </a:p>
      </dsp:txBody>
      <dsp:txXfrm>
        <a:off x="2548684" y="1819313"/>
        <a:ext cx="42667" cy="42667"/>
      </dsp:txXfrm>
    </dsp:sp>
    <dsp:sp modelId="{21DF1A5D-F090-47A8-BCAE-A4FCC505FE8C}">
      <dsp:nvSpPr>
        <dsp:cNvPr id="0" name=""/>
        <dsp:cNvSpPr/>
      </dsp:nvSpPr>
      <dsp:spPr>
        <a:xfrm>
          <a:off x="2996688" y="1307309"/>
          <a:ext cx="2133353" cy="1066676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sz="1600" kern="1200">
              <a:latin typeface="微软雅黑" panose="020B0503020204020204" charset="-122"/>
              <a:ea typeface="微软雅黑" panose="020B0503020204020204" charset="-122"/>
            </a:rPr>
            <a:t>斜面</a:t>
          </a:r>
        </a:p>
      </dsp:txBody>
      <dsp:txXfrm>
        <a:off x="3027930" y="1338551"/>
        <a:ext cx="2070869" cy="1004192"/>
      </dsp:txXfrm>
    </dsp:sp>
    <dsp:sp modelId="{DDF014A6-851D-4212-8B99-66B691348B51}">
      <dsp:nvSpPr>
        <dsp:cNvPr id="0" name=""/>
        <dsp:cNvSpPr/>
      </dsp:nvSpPr>
      <dsp:spPr>
        <a:xfrm>
          <a:off x="5130041" y="1814569"/>
          <a:ext cx="853341" cy="52156"/>
        </a:xfrm>
        <a:custGeom>
          <a:avLst/>
          <a:gdLst/>
          <a:ahLst/>
          <a:cxnLst/>
          <a:rect l="0" t="0" r="0" b="0"/>
          <a:pathLst>
            <a:path>
              <a:moveTo>
                <a:pt x="0" y="26078"/>
              </a:moveTo>
              <a:lnTo>
                <a:pt x="853341" y="26078"/>
              </a:lnTo>
            </a:path>
          </a:pathLst>
        </a:custGeom>
        <a:noFill/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500" kern="1200"/>
        </a:p>
      </dsp:txBody>
      <dsp:txXfrm>
        <a:off x="5535378" y="1819313"/>
        <a:ext cx="42667" cy="42667"/>
      </dsp:txXfrm>
    </dsp:sp>
    <dsp:sp modelId="{D5709B28-2246-4AE8-9617-DE11DDB8AA53}">
      <dsp:nvSpPr>
        <dsp:cNvPr id="0" name=""/>
        <dsp:cNvSpPr/>
      </dsp:nvSpPr>
      <dsp:spPr>
        <a:xfrm>
          <a:off x="5983382" y="1307309"/>
          <a:ext cx="2133353" cy="1066676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800" kern="1200" dirty="0">
              <a:latin typeface="微软雅黑" panose="020B0503020204020204" charset="-122"/>
              <a:ea typeface="微软雅黑" panose="020B0503020204020204" charset="-122"/>
              <a:sym typeface="+mn-ea"/>
            </a:rPr>
            <a:t>斜面长是高的几倍，拉力或推力就是物体所受重力的几分之几</a:t>
          </a:r>
          <a:endParaRPr lang="zh-CN" sz="1800" kern="1200">
            <a:latin typeface="微软雅黑" panose="020B0503020204020204" charset="-122"/>
            <a:ea typeface="微软雅黑" panose="020B0503020204020204" charset="-122"/>
          </a:endParaRPr>
        </a:p>
      </dsp:txBody>
      <dsp:txXfrm>
        <a:off x="6014624" y="1338551"/>
        <a:ext cx="2070869" cy="1004192"/>
      </dsp:txXfrm>
    </dsp:sp>
    <dsp:sp modelId="{ED9F1103-2367-4910-BCB5-6F24BD764235}">
      <dsp:nvSpPr>
        <dsp:cNvPr id="0" name=""/>
        <dsp:cNvSpPr/>
      </dsp:nvSpPr>
      <dsp:spPr>
        <a:xfrm rot="3310531">
          <a:off x="1822867" y="2427908"/>
          <a:ext cx="1494299" cy="52156"/>
        </a:xfrm>
        <a:custGeom>
          <a:avLst/>
          <a:gdLst/>
          <a:ahLst/>
          <a:cxnLst/>
          <a:rect l="0" t="0" r="0" b="0"/>
          <a:pathLst>
            <a:path>
              <a:moveTo>
                <a:pt x="0" y="26078"/>
              </a:moveTo>
              <a:lnTo>
                <a:pt x="1494299" y="26078"/>
              </a:lnTo>
            </a:path>
          </a:pathLst>
        </a:custGeom>
        <a:noFill/>
        <a:ln w="25400" cap="flat" cmpd="sng" algn="ctr">
          <a:solidFill>
            <a:schemeClr val="accent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500" kern="1200"/>
        </a:p>
      </dsp:txBody>
      <dsp:txXfrm>
        <a:off x="2532660" y="2416629"/>
        <a:ext cx="74714" cy="74714"/>
      </dsp:txXfrm>
    </dsp:sp>
    <dsp:sp modelId="{6B52B0CC-B96C-4725-AD21-C88B38031198}">
      <dsp:nvSpPr>
        <dsp:cNvPr id="0" name=""/>
        <dsp:cNvSpPr/>
      </dsp:nvSpPr>
      <dsp:spPr>
        <a:xfrm>
          <a:off x="2996688" y="2533987"/>
          <a:ext cx="2133353" cy="1066676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sz="1600" kern="1200">
              <a:latin typeface="微软雅黑" panose="020B0503020204020204" charset="-122"/>
              <a:ea typeface="微软雅黑" panose="020B0503020204020204" charset="-122"/>
            </a:rPr>
            <a:t>螺旋</a:t>
          </a:r>
        </a:p>
      </dsp:txBody>
      <dsp:txXfrm>
        <a:off x="3027930" y="2565229"/>
        <a:ext cx="2070869" cy="100419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2#2">
  <dgm:title val=""/>
  <dgm:desc val=""/>
  <dgm:catLst>
    <dgm:cat type="hierarchy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>
          <dgm:prSet csTypeId="urn:microsoft.com/office/officeart/2005/8/colors/accent6_5"/>
        </dgm:pt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 val="exact"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ptType="node" refType="h"/>
      <dgm:constr type="w" for="des" ptType="node" refType="h" refFor="des" refPtType="node" fact="2"/>
      <dgm:constr type="sibSp" refType="h" refFor="des" refPtType="node" op="equ" fact="0.15"/>
      <dgm:constr type="sibSp" for="des" forName="level2hierChild" refType="h" refFor="des" refPtType="node" op="equ" fact="0.15"/>
      <dgm:constr type="sibSp" for="des" forName="level3hierChild" refType="h" refFor="des" refPtType="node" op="equ" fact="0.15"/>
      <dgm:constr type="sp" for="des" forName="root1" refType="w" refFor="des" refPtType="node" fact="0.4"/>
      <dgm:constr type="sp" for="des" forName="root2" refType="sp" refFor="des" refForName="root1" op="equ"/>
      <dgm:constr type="primFontSz" for="des" ptType="node" op="equ" val="65"/>
      <dgm:constr type="primFontSz" for="des" forName="connTx" op="equ" val="55"/>
      <dgm:constr type="primFontSz" for="des" forName="connTx" refType="primFontSz" refFor="des" refPtType="node" op="lte" fact="0.8"/>
    </dgm:constrLst>
    <dgm:ruleLst/>
    <dgm:forEach name="Name3" axis="ch">
      <dgm:forEach name="Name4" axis="self" ptType="node">
        <dgm:layoutNode name="root1">
          <dgm:choose name="Name5">
            <dgm:if name="Name6" func="var" arg="dir" op="equ" val="norm">
              <dgm:alg type="hierRoot">
                <dgm:param type="hierAlign" val="lCtrCh"/>
              </dgm:alg>
            </dgm:if>
            <dgm:else name="Name7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/>
          <dgm:layoutNode name="LevelOneTextNode" styleLbl="node0">
            <dgm:varLst>
              <dgm:chPref val="3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  <dgm:layoutNode name="level2hierChild">
            <dgm:choose name="Name8">
              <dgm:if name="Name9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0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eat" axis="ch">
              <dgm:forEach name="Name11" axis="self" ptType="parTrans" cnt="1">
                <dgm:layoutNode name="conn2-1">
                  <dgm:choose name="Name12">
                    <dgm:if name="Name13" func="var" arg="dir" op="equ" val="norm">
                      <dgm:alg type="conn">
                        <dgm:param type="dim" val="1D"/>
                        <dgm:param type="endSty" val="noArr"/>
                        <dgm:param type="begPts" val="midR"/>
                        <dgm:param type="endPts" val="midL"/>
                      </dgm:alg>
                    </dgm:if>
                    <dgm:else name="Name14">
                      <dgm:alg type="conn">
                        <dgm:param type="dim" val="1D"/>
                        <dgm:param type="endSty" val="noArr"/>
                        <dgm:param type="begPts" val="midL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ruleLst/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5" axis="self" ptType="node">
                <dgm:layoutNode name="root2">
                  <dgm:choose name="Name16">
                    <dgm:if name="Name17" func="var" arg="dir" op="equ" val="norm">
                      <dgm:alg type="hierRoot">
                        <dgm:param type="hierAlign" val="lCtrCh"/>
                      </dgm:alg>
                    </dgm:if>
                    <dgm:else name="Name18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"/>
                      </dgm:adjLst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level3hierChild">
                    <dgm:choose name="Name19">
                      <dgm:if name="Name20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1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22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#2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CF96656-EE90-4A14-A706-82AAC2727A1F}" type="datetimeFigureOut">
              <a:rPr lang="zh-CN" altLang="en-US" smtClean="0"/>
              <a:t>2020/4/28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5E2CE60-B227-4098-9564-7CE17093D4D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13573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xfrm>
            <a:off x="374650" y="685800"/>
            <a:ext cx="6108700" cy="3429000"/>
          </a:xfrm>
          <a:noFill/>
        </p:spPr>
      </p:sp>
      <p:sp>
        <p:nvSpPr>
          <p:cNvPr id="28674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vert="horz" wrap="square" lIns="91440" tIns="45720" rIns="91440" bIns="45720" numCol="1" anchor="t" anchorCtr="0" compatLnSpc="1"/>
          <a:lstStyle/>
          <a:p>
            <a:r>
              <a:rPr lang="en-US" altLang="zh-CN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</a:t>
            </a:r>
            <a:endParaRPr lang="zh-CN" altLang="en-U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xfrm>
            <a:off x="374650" y="685800"/>
            <a:ext cx="6108700" cy="3429000"/>
          </a:xfrm>
          <a:noFill/>
        </p:spPr>
      </p:sp>
      <p:sp>
        <p:nvSpPr>
          <p:cNvPr id="28674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vert="horz" wrap="square" lIns="91440" tIns="45720" rIns="91440" bIns="45720" numCol="1" anchor="t" anchorCtr="0" compatLnSpc="1"/>
          <a:lstStyle/>
          <a:p>
            <a:r>
              <a:rPr lang="en-US" altLang="zh-CN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</a:t>
            </a:r>
            <a:endParaRPr lang="zh-CN" altLang="en-US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</p:spPr>
      </p:sp>
      <p:sp>
        <p:nvSpPr>
          <p:cNvPr id="34818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vert="horz" wrap="square" lIns="91440" tIns="45720" rIns="91440" bIns="45720" numCol="1" anchor="t" anchorCtr="0" compatLnSpc="1"/>
          <a:lstStyle/>
          <a:p>
            <a:pPr indent="268605"/>
            <a:r>
              <a:rPr lang="en-US" altLang="zh-CN" b="1" smtClean="0">
                <a:latin typeface="宋体" panose="02010600030101010101" pitchFamily="2" charset="-122"/>
              </a:rPr>
              <a:t> </a:t>
            </a:r>
            <a:endParaRPr lang="zh-CN" altLang="en-US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xfrm>
            <a:off x="374650" y="685800"/>
            <a:ext cx="6108700" cy="3429000"/>
          </a:xfrm>
          <a:noFill/>
        </p:spPr>
      </p:sp>
      <p:sp>
        <p:nvSpPr>
          <p:cNvPr id="34818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vert="horz" wrap="square" lIns="91440" tIns="45720" rIns="91440" bIns="45720" numCol="1" anchor="t" anchorCtr="0" compatLnSpc="1"/>
          <a:lstStyle/>
          <a:p>
            <a:pPr indent="268605"/>
            <a:endParaRPr lang="zh-CN" altLang="en-US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xfrm>
            <a:off x="374650" y="685800"/>
            <a:ext cx="6108700" cy="3429000"/>
          </a:xfrm>
          <a:noFill/>
        </p:spPr>
      </p:sp>
      <p:sp>
        <p:nvSpPr>
          <p:cNvPr id="34818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vert="horz" wrap="square" lIns="91440" tIns="45720" rIns="91440" bIns="45720" numCol="1" anchor="t" anchorCtr="0" compatLnSpc="1"/>
          <a:lstStyle/>
          <a:p>
            <a:pPr indent="268605"/>
            <a:endParaRPr lang="zh-CN" altLang="en-US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xfrm>
            <a:off x="374650" y="685800"/>
            <a:ext cx="6108700" cy="3429000"/>
          </a:xfrm>
          <a:noFill/>
        </p:spPr>
      </p:sp>
      <p:sp>
        <p:nvSpPr>
          <p:cNvPr id="34818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vert="horz" wrap="square" lIns="91440" tIns="45720" rIns="91440" bIns="45720" numCol="1" anchor="t" anchorCtr="0" compatLnSpc="1"/>
          <a:lstStyle/>
          <a:p>
            <a:pPr indent="268605"/>
            <a:endParaRPr lang="zh-CN" alt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2020/4/28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2020/4/28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2020/4/28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2020/4/28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2020/4/28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2020/4/28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2020/4/28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2020/4/28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2020/4/28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2020/4/28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2020/4/28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2020/4/28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emf"/><Relationship Id="rId7" Type="http://schemas.openxmlformats.org/officeDocument/2006/relationships/image" Target="../media/image23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jpeg"/><Relationship Id="rId5" Type="http://schemas.openxmlformats.org/officeDocument/2006/relationships/image" Target="../media/image21.emf"/><Relationship Id="rId4" Type="http://schemas.openxmlformats.org/officeDocument/2006/relationships/image" Target="../media/image20.e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7" Type="http://schemas.openxmlformats.org/officeDocument/2006/relationships/image" Target="../media/image2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9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5" Type="http://schemas.openxmlformats.org/officeDocument/2006/relationships/image" Target="file:///C:\Users\ADMINI~1\AppData\Local\Temp\ksohtml\wps2CA.tmp.jpg" TargetMode="External"/><Relationship Id="rId4" Type="http://schemas.openxmlformats.org/officeDocument/2006/relationships/image" Target="../media/image30.png"/></Relationships>
</file>

<file path=ppt/slides/_rels/slide18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3.png"/><Relationship Id="rId7" Type="http://schemas.openxmlformats.org/officeDocument/2006/relationships/diagramColors" Target="../diagrams/colors1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5" Type="http://schemas.openxmlformats.org/officeDocument/2006/relationships/image" Target="file:///C:\Users\ADMINI~1\AppData\Local\Temp\ksohtml\wps326.tmp.jpg" TargetMode="External"/><Relationship Id="rId4" Type="http://schemas.openxmlformats.org/officeDocument/2006/relationships/image" Target="../media/image3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jpeg"/><Relationship Id="rId5" Type="http://schemas.openxmlformats.org/officeDocument/2006/relationships/image" Target="../media/image10.png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333500" y="1939954"/>
            <a:ext cx="1828800" cy="46166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lIns="45719" tIns="45719" rIns="45719" bIns="45719" spcCol="38100">
            <a:spAutoFit/>
          </a:bodyPr>
          <a:lstStyle/>
          <a:p>
            <a:pPr fontAlgn="auto" latinLnBrk="1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kern="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中物理</a:t>
            </a:r>
          </a:p>
        </p:txBody>
      </p:sp>
      <p:sp>
        <p:nvSpPr>
          <p:cNvPr id="15362" name="Shape 40"/>
          <p:cNvSpPr>
            <a:spLocks noChangeArrowheads="1"/>
          </p:cNvSpPr>
          <p:nvPr/>
        </p:nvSpPr>
        <p:spPr bwMode="auto">
          <a:xfrm>
            <a:off x="4997653" y="2220704"/>
            <a:ext cx="3078162" cy="502702"/>
          </a:xfrm>
          <a:prstGeom prst="rect">
            <a:avLst/>
          </a:prstGeom>
          <a:noFill/>
          <a:ln w="12700">
            <a:noFill/>
            <a:miter lim="400000"/>
          </a:ln>
        </p:spPr>
        <p:txBody>
          <a:bodyPr wrap="square" lIns="45719" rIns="45719">
            <a:spAutoFit/>
          </a:bodyPr>
          <a:lstStyle/>
          <a:p>
            <a:pPr algn="ctr"/>
            <a:r>
              <a:rPr lang="zh-CN" altLang="en-US" sz="4000" baseline="-25000" dirty="0" smtClean="0"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charset="-122"/>
                <a:sym typeface="微软雅黑" panose="020B0503020204020204" charset="-122"/>
              </a:rPr>
              <a:t>第</a:t>
            </a:r>
            <a:r>
              <a:rPr lang="zh-CN" altLang="en-US" sz="4000" baseline="-25000" dirty="0" smtClean="0"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charset="-122"/>
                <a:sym typeface="微软雅黑" panose="020B0503020204020204" charset="-122"/>
              </a:rPr>
              <a:t>十一章  第五节</a:t>
            </a:r>
            <a:endParaRPr lang="zh-CN" altLang="en-US" sz="4000" baseline="-25000" dirty="0">
              <a:latin typeface="黑体" panose="02010609060101010101" pitchFamily="49" charset="-122"/>
              <a:ea typeface="黑体" panose="02010609060101010101" pitchFamily="49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5363" name="Shape 40"/>
          <p:cNvSpPr>
            <a:spLocks noChangeArrowheads="1"/>
          </p:cNvSpPr>
          <p:nvPr/>
        </p:nvSpPr>
        <p:spPr bwMode="auto">
          <a:xfrm>
            <a:off x="4429124" y="785800"/>
            <a:ext cx="4236720" cy="646331"/>
          </a:xfrm>
          <a:prstGeom prst="rect">
            <a:avLst/>
          </a:prstGeom>
          <a:noFill/>
          <a:ln w="12700">
            <a:noFill/>
            <a:miter lim="400000"/>
          </a:ln>
        </p:spPr>
        <p:txBody>
          <a:bodyPr wrap="square" lIns="45719" rIns="45719">
            <a:spAutoFit/>
          </a:bodyPr>
          <a:lstStyle/>
          <a:p>
            <a:r>
              <a:rPr lang="zh-CN" altLang="en-US" sz="5400" b="1" baseline="-25000" dirty="0">
                <a:solidFill>
                  <a:schemeClr val="accent3"/>
                </a:solidFill>
                <a:latin typeface="方正姚体" panose="02010601030101010101" charset="-122"/>
                <a:ea typeface="方正姚体" panose="02010601030101010101" charset="-122"/>
                <a:cs typeface="微软雅黑" panose="020B0503020204020204" charset="-122"/>
                <a:sym typeface="微软雅黑" panose="020B0503020204020204" charset="-122"/>
              </a:rPr>
              <a:t>教科版物理（初中）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5999800" y="1820596"/>
            <a:ext cx="1374733" cy="40010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none" lIns="45719" tIns="45719" rIns="45719" bIns="45719">
            <a:spAutoFit/>
          </a:bodyPr>
          <a:lstStyle/>
          <a:p>
            <a:pPr latinLnBrk="1" hangingPunct="0">
              <a:defRPr/>
            </a:pPr>
            <a:r>
              <a:rPr lang="zh-CN" altLang="en-US" sz="2000">
                <a:solidFill>
                  <a:srgbClr val="01457D"/>
                </a:solidFill>
                <a:latin typeface="方正幼线简体" panose="03000509000000000000" charset="-122"/>
                <a:ea typeface="方正幼线简体" panose="03000509000000000000" charset="-122"/>
                <a:cs typeface="方正幼线简体" panose="03000509000000000000" charset="-122"/>
                <a:sym typeface="Arial" panose="020B0604020202020204" pitchFamily="34" charset="0"/>
              </a:rPr>
              <a:t>（八年级）</a:t>
            </a:r>
          </a:p>
        </p:txBody>
      </p:sp>
      <p:sp>
        <p:nvSpPr>
          <p:cNvPr id="8" name="Shape 40"/>
          <p:cNvSpPr>
            <a:spLocks noChangeArrowheads="1"/>
          </p:cNvSpPr>
          <p:nvPr/>
        </p:nvSpPr>
        <p:spPr bwMode="auto">
          <a:xfrm>
            <a:off x="4932040" y="2859782"/>
            <a:ext cx="3589788" cy="646331"/>
          </a:xfrm>
          <a:prstGeom prst="rect">
            <a:avLst/>
          </a:prstGeom>
          <a:noFill/>
          <a:ln w="12700">
            <a:noFill/>
            <a:miter lim="400000"/>
          </a:ln>
        </p:spPr>
        <p:txBody>
          <a:bodyPr wrap="square" lIns="45719" rIns="45719">
            <a:spAutoFit/>
          </a:bodyPr>
          <a:lstStyle/>
          <a:p>
            <a:r>
              <a:rPr lang="zh-CN" altLang="en-US" sz="5400" baseline="-2500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改变世界的机械</a:t>
            </a:r>
            <a:endParaRPr lang="zh-CN" altLang="en-US" sz="5400" baseline="-250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816" y="540533"/>
            <a:ext cx="3722168" cy="3722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7451901"/>
      </p:ext>
    </p:extLst>
  </p:cSld>
  <p:clrMapOvr>
    <a:masterClrMapping/>
  </p:clrMapOvr>
  <p:transition spd="slow" advTm="2000"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7025" y="300781"/>
            <a:ext cx="723900" cy="700229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ern="0">
              <a:solidFill>
                <a:sysClr val="windowText" lastClr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6386" name="Shape 112"/>
          <p:cNvSpPr>
            <a:spLocks noChangeArrowheads="1"/>
          </p:cNvSpPr>
          <p:nvPr/>
        </p:nvSpPr>
        <p:spPr bwMode="auto">
          <a:xfrm>
            <a:off x="284164" y="342159"/>
            <a:ext cx="809625" cy="585009"/>
          </a:xfrm>
          <a:prstGeom prst="rect">
            <a:avLst/>
          </a:prstGeom>
          <a:noFill/>
          <a:ln w="12700">
            <a:noFill/>
            <a:miter lim="400000"/>
          </a:ln>
        </p:spPr>
        <p:txBody>
          <a:bodyPr lIns="45719" rIns="45719">
            <a:spAutoFit/>
          </a:bodyPr>
          <a:lstStyle/>
          <a:p>
            <a:pPr algn="ctr"/>
            <a:r>
              <a:rPr lang="en-US" altLang="zh-CN" sz="3200">
                <a:solidFill>
                  <a:srgbClr val="FFFFFF"/>
                </a:solidFill>
                <a:latin typeface="Helvetica" pitchFamily="34" charset="0"/>
                <a:ea typeface="方正舒体" panose="02010601030101010101" charset="-122"/>
                <a:cs typeface="微软雅黑" panose="020B0503020204020204" charset="-122"/>
                <a:sym typeface="微软雅黑" panose="020B0503020204020204" charset="-122"/>
              </a:rPr>
              <a:t>3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203325" y="342158"/>
            <a:ext cx="1528622" cy="52321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none" lIns="45719" tIns="45719" rIns="45719" bIns="45719" spcCol="38100">
            <a:spAutoFit/>
          </a:bodyPr>
          <a:lstStyle/>
          <a:p>
            <a:pPr fontAlgn="auto" latinLnBrk="1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kern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课堂活动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1060450" y="833909"/>
            <a:ext cx="4668838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16389" name="图片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301038" y="4702675"/>
            <a:ext cx="736600" cy="359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AutoShape 12"/>
          <p:cNvSpPr>
            <a:spLocks noChangeArrowheads="1"/>
          </p:cNvSpPr>
          <p:nvPr/>
        </p:nvSpPr>
        <p:spPr bwMode="auto">
          <a:xfrm>
            <a:off x="2820035" y="375577"/>
            <a:ext cx="1049020" cy="458332"/>
          </a:xfrm>
          <a:prstGeom prst="flowChartAlternateProcess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3.</a:t>
            </a:r>
            <a:r>
              <a:rPr kumimoji="0" lang="zh-CN" altLang="en-US" sz="20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螺旋</a:t>
            </a:r>
          </a:p>
        </p:txBody>
      </p:sp>
      <p:sp>
        <p:nvSpPr>
          <p:cNvPr id="21507" name="TextBox 1"/>
          <p:cNvSpPr txBox="1"/>
          <p:nvPr/>
        </p:nvSpPr>
        <p:spPr>
          <a:xfrm>
            <a:off x="2279015" y="1049071"/>
            <a:ext cx="4535170" cy="4615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螺旋可以看作特殊的斜面，如图。</a:t>
            </a:r>
          </a:p>
        </p:txBody>
      </p:sp>
      <p:sp>
        <p:nvSpPr>
          <p:cNvPr id="7" name="AutoShape 12"/>
          <p:cNvSpPr>
            <a:spLocks noChangeArrowheads="1"/>
          </p:cNvSpPr>
          <p:nvPr/>
        </p:nvSpPr>
        <p:spPr bwMode="auto">
          <a:xfrm>
            <a:off x="296545" y="1089811"/>
            <a:ext cx="1982470" cy="420774"/>
          </a:xfrm>
          <a:prstGeom prst="flowChartAlternateProcess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什么是螺旋</a:t>
            </a:r>
          </a:p>
        </p:txBody>
      </p:sp>
      <p:pic>
        <p:nvPicPr>
          <p:cNvPr id="21510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03325" y="1706013"/>
            <a:ext cx="2854960" cy="237059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508" name="Picture 2" descr="http://a3.att.hudong.com/38/57/01300000705357128901575163636_s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72051" y="1699010"/>
            <a:ext cx="2839085" cy="2377596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TextBox 4"/>
          <p:cNvSpPr txBox="1"/>
          <p:nvPr/>
        </p:nvSpPr>
        <p:spPr>
          <a:xfrm>
            <a:off x="327025" y="4076606"/>
            <a:ext cx="8575040" cy="64675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latinLnBrk="0" hangingPunct="0">
              <a:lnSpc>
                <a:spcPct val="150000"/>
              </a:lnSpc>
              <a:buFontTx/>
            </a:pPr>
            <a:r>
              <a:rPr lang="zh-CN" altLang="en-US" sz="2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螺旋特点：</a:t>
            </a:r>
            <a:r>
              <a:rPr lang="en-US" altLang="zh-CN" sz="2400">
                <a:solidFill>
                  <a:srgbClr val="2115C5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lang="zh-CN" altLang="en-US" sz="2400" dirty="0">
                <a:solidFill>
                  <a:srgbClr val="2115C5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省力；</a:t>
            </a:r>
            <a:r>
              <a:rPr lang="en-US" altLang="zh-CN" sz="2400">
                <a:solidFill>
                  <a:srgbClr val="2115C5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lang="zh-CN" altLang="en-US" sz="2400" dirty="0">
                <a:solidFill>
                  <a:srgbClr val="2115C5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将旋转运动与沿轴向的运动进行相互转化</a:t>
            </a:r>
          </a:p>
        </p:txBody>
      </p:sp>
    </p:spTree>
    <p:extLst>
      <p:ext uri="{BB962C8B-B14F-4D97-AF65-F5344CB8AC3E}">
        <p14:creationId xmlns:p14="http://schemas.microsoft.com/office/powerpoint/2010/main" val="2878366676"/>
      </p:ext>
    </p:extLst>
  </p:cSld>
  <p:clrMapOvr>
    <a:masterClrMapping/>
  </p:clrMapOvr>
  <p:transition spd="slow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1000"/>
                                        <p:tgtEl>
                                          <p:spTgt spid="215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1000"/>
                                        <p:tgtEl>
                                          <p:spTgt spid="215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9" dur="500"/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4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1507" grpId="0"/>
      <p:bldP spid="7" grpId="0" bldLvl="0" animBg="1"/>
      <p:bldP spid="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7025" y="300781"/>
            <a:ext cx="723900" cy="700229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ern="0">
              <a:solidFill>
                <a:sysClr val="windowText" lastClr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6386" name="Shape 112"/>
          <p:cNvSpPr>
            <a:spLocks noChangeArrowheads="1"/>
          </p:cNvSpPr>
          <p:nvPr/>
        </p:nvSpPr>
        <p:spPr bwMode="auto">
          <a:xfrm>
            <a:off x="284164" y="342159"/>
            <a:ext cx="809625" cy="585009"/>
          </a:xfrm>
          <a:prstGeom prst="rect">
            <a:avLst/>
          </a:prstGeom>
          <a:noFill/>
          <a:ln w="12700">
            <a:noFill/>
            <a:miter lim="400000"/>
          </a:ln>
        </p:spPr>
        <p:txBody>
          <a:bodyPr lIns="45719" rIns="45719">
            <a:spAutoFit/>
          </a:bodyPr>
          <a:lstStyle/>
          <a:p>
            <a:pPr algn="ctr"/>
            <a:r>
              <a:rPr lang="en-US" altLang="zh-CN" sz="3200">
                <a:solidFill>
                  <a:srgbClr val="FFFFFF"/>
                </a:solidFill>
                <a:latin typeface="Helvetica" pitchFamily="34" charset="0"/>
                <a:ea typeface="方正舒体" panose="02010601030101010101" charset="-122"/>
                <a:cs typeface="微软雅黑" panose="020B0503020204020204" charset="-122"/>
                <a:sym typeface="微软雅黑" panose="020B0503020204020204" charset="-122"/>
              </a:rPr>
              <a:t>3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203325" y="342158"/>
            <a:ext cx="1528622" cy="52321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none" lIns="45719" tIns="45719" rIns="45719" bIns="45719" spcCol="38100">
            <a:spAutoFit/>
          </a:bodyPr>
          <a:lstStyle/>
          <a:p>
            <a:pPr fontAlgn="auto" latinLnBrk="1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kern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课堂活动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1060450" y="833909"/>
            <a:ext cx="4668838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16389" name="图片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301038" y="4702675"/>
            <a:ext cx="736600" cy="359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AutoShape 12"/>
          <p:cNvSpPr>
            <a:spLocks noChangeArrowheads="1"/>
          </p:cNvSpPr>
          <p:nvPr/>
        </p:nvSpPr>
        <p:spPr bwMode="auto">
          <a:xfrm>
            <a:off x="2820035" y="375577"/>
            <a:ext cx="1049020" cy="458332"/>
          </a:xfrm>
          <a:prstGeom prst="flowChartAlternateProcess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3.</a:t>
            </a:r>
            <a:r>
              <a:rPr kumimoji="0" lang="zh-CN" altLang="en-US" sz="20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螺旋</a:t>
            </a:r>
          </a:p>
        </p:txBody>
      </p:sp>
      <p:sp>
        <p:nvSpPr>
          <p:cNvPr id="21507" name="TextBox 1"/>
          <p:cNvSpPr txBox="1"/>
          <p:nvPr/>
        </p:nvSpPr>
        <p:spPr>
          <a:xfrm>
            <a:off x="2279016" y="1049071"/>
            <a:ext cx="3451225" cy="4615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生活中常见螺旋如图</a:t>
            </a:r>
          </a:p>
        </p:txBody>
      </p:sp>
      <p:sp>
        <p:nvSpPr>
          <p:cNvPr id="7" name="AutoShape 12"/>
          <p:cNvSpPr>
            <a:spLocks noChangeArrowheads="1"/>
          </p:cNvSpPr>
          <p:nvPr/>
        </p:nvSpPr>
        <p:spPr bwMode="auto">
          <a:xfrm>
            <a:off x="296545" y="1089811"/>
            <a:ext cx="1982470" cy="420774"/>
          </a:xfrm>
          <a:prstGeom prst="flowChartAlternateProcess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螺旋的应用</a:t>
            </a:r>
          </a:p>
        </p:txBody>
      </p:sp>
      <p:pic>
        <p:nvPicPr>
          <p:cNvPr id="12297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7026" y="1826962"/>
            <a:ext cx="1644015" cy="1612436"/>
          </a:xfrm>
          <a:prstGeom prst="rect">
            <a:avLst/>
          </a:prstGeom>
          <a:noFill/>
          <a:ln w="12700">
            <a:noFill/>
          </a:ln>
        </p:spPr>
      </p:pic>
      <p:pic>
        <p:nvPicPr>
          <p:cNvPr id="12298" name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34235" y="1744207"/>
            <a:ext cx="2028190" cy="1695191"/>
          </a:xfrm>
          <a:prstGeom prst="rect">
            <a:avLst/>
          </a:prstGeom>
          <a:noFill/>
          <a:ln w="12700">
            <a:noFill/>
          </a:ln>
        </p:spPr>
      </p:pic>
      <p:pic>
        <p:nvPicPr>
          <p:cNvPr id="12300" name="Picture 1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337051" y="1636626"/>
            <a:ext cx="2459355" cy="1802771"/>
          </a:xfrm>
          <a:prstGeom prst="rect">
            <a:avLst/>
          </a:prstGeom>
          <a:noFill/>
          <a:ln w="12700">
            <a:noFill/>
          </a:ln>
        </p:spPr>
      </p:pic>
      <p:pic>
        <p:nvPicPr>
          <p:cNvPr id="12293" name="Picture 12" descr="nXznR8iL3cG97AS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917691" y="1763940"/>
            <a:ext cx="2120265" cy="165636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3556" name="图片 2355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122930" y="3439397"/>
            <a:ext cx="2707640" cy="1690735"/>
          </a:xfrm>
          <a:prstGeom prst="rect">
            <a:avLst/>
          </a:prstGeom>
          <a:noFill/>
          <a:ln w="9525">
            <a:noFill/>
          </a:ln>
        </p:spPr>
      </p:pic>
    </p:spTree>
    <p:extLst>
      <p:ext uri="{BB962C8B-B14F-4D97-AF65-F5344CB8AC3E}">
        <p14:creationId xmlns:p14="http://schemas.microsoft.com/office/powerpoint/2010/main" val="2272025095"/>
      </p:ext>
    </p:extLst>
  </p:cSld>
  <p:clrMapOvr>
    <a:masterClrMapping/>
  </p:clrMapOvr>
  <p:transition spd="slow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1000"/>
                                        <p:tgtEl>
                                          <p:spTgt spid="215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1000"/>
                                        <p:tgtEl>
                                          <p:spTgt spid="122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1000"/>
                                        <p:tgtEl>
                                          <p:spTgt spid="12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0" dur="1000"/>
                                        <p:tgtEl>
                                          <p:spTgt spid="12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3" dur="1000"/>
                                        <p:tgtEl>
                                          <p:spTgt spid="12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6" dur="1000"/>
                                        <p:tgtEl>
                                          <p:spTgt spid="23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1507" grpId="0"/>
      <p:bldP spid="7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7025" y="300781"/>
            <a:ext cx="723900" cy="700229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ern="0">
              <a:solidFill>
                <a:sysClr val="windowText" lastClr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6386" name="Shape 112"/>
          <p:cNvSpPr>
            <a:spLocks noChangeArrowheads="1"/>
          </p:cNvSpPr>
          <p:nvPr/>
        </p:nvSpPr>
        <p:spPr bwMode="auto">
          <a:xfrm>
            <a:off x="284164" y="342159"/>
            <a:ext cx="809625" cy="585009"/>
          </a:xfrm>
          <a:prstGeom prst="rect">
            <a:avLst/>
          </a:prstGeom>
          <a:noFill/>
          <a:ln w="12700">
            <a:noFill/>
            <a:miter lim="400000"/>
          </a:ln>
        </p:spPr>
        <p:txBody>
          <a:bodyPr lIns="45719" rIns="45719">
            <a:spAutoFit/>
          </a:bodyPr>
          <a:lstStyle/>
          <a:p>
            <a:pPr algn="ctr"/>
            <a:r>
              <a:rPr lang="en-US" altLang="zh-CN" sz="3200">
                <a:solidFill>
                  <a:srgbClr val="FFFFFF"/>
                </a:solidFill>
                <a:latin typeface="Helvetica" pitchFamily="34" charset="0"/>
                <a:ea typeface="方正舒体" panose="02010601030101010101" charset="-122"/>
                <a:cs typeface="微软雅黑" panose="020B0503020204020204" charset="-122"/>
                <a:sym typeface="微软雅黑" panose="020B0503020204020204" charset="-122"/>
              </a:rPr>
              <a:t>3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203325" y="342158"/>
            <a:ext cx="1528622" cy="52321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none" lIns="45719" tIns="45719" rIns="45719" bIns="45719" spcCol="38100">
            <a:spAutoFit/>
          </a:bodyPr>
          <a:lstStyle/>
          <a:p>
            <a:pPr fontAlgn="auto" latinLnBrk="1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kern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课堂活动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1060450" y="833909"/>
            <a:ext cx="4668838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16389" name="图片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301038" y="4702675"/>
            <a:ext cx="736600" cy="359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AutoShape 12"/>
          <p:cNvSpPr>
            <a:spLocks noChangeArrowheads="1"/>
          </p:cNvSpPr>
          <p:nvPr/>
        </p:nvSpPr>
        <p:spPr bwMode="auto">
          <a:xfrm>
            <a:off x="2820035" y="375577"/>
            <a:ext cx="2649220" cy="458332"/>
          </a:xfrm>
          <a:prstGeom prst="flowChartAlternateProcess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4.</a:t>
            </a:r>
            <a:r>
              <a:rPr kumimoji="0" lang="zh-CN" altLang="en-US" sz="20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改变世界的机械</a:t>
            </a:r>
          </a:p>
        </p:txBody>
      </p:sp>
      <p:pic>
        <p:nvPicPr>
          <p:cNvPr id="23555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6708" y="1487032"/>
            <a:ext cx="2840038" cy="1374995"/>
          </a:xfrm>
          <a:prstGeom prst="rect">
            <a:avLst/>
          </a:prstGeom>
          <a:noFill/>
          <a:ln w="12700">
            <a:noFill/>
            <a:prstDash val="dash"/>
            <a:miter lim="800000"/>
            <a:headEnd/>
            <a:tailEnd/>
          </a:ln>
          <a:effectLst>
            <a:outerShdw dist="45791" dir="2021404" algn="ctr" rotWithShape="0">
              <a:srgbClr val="808080">
                <a:alpha val="79999"/>
              </a:srgbClr>
            </a:outerShdw>
          </a:effectLst>
        </p:spPr>
      </p:pic>
      <p:pic>
        <p:nvPicPr>
          <p:cNvPr id="23556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625851" y="1487669"/>
            <a:ext cx="2482215" cy="1374358"/>
          </a:xfrm>
          <a:prstGeom prst="rect">
            <a:avLst/>
          </a:prstGeom>
          <a:noFill/>
          <a:ln w="12700">
            <a:noFill/>
            <a:prstDash val="dash"/>
            <a:miter lim="800000"/>
            <a:headEnd/>
            <a:tailEnd/>
          </a:ln>
          <a:effectLst>
            <a:outerShdw dist="45791" dir="2021404" algn="ctr" rotWithShape="0">
              <a:srgbClr val="808080">
                <a:alpha val="79999"/>
              </a:srgbClr>
            </a:outerShdw>
          </a:effectLst>
        </p:spPr>
      </p:pic>
      <p:sp>
        <p:nvSpPr>
          <p:cNvPr id="25603" name="内容占位符 2"/>
          <p:cNvSpPr>
            <a:spLocks noGrp="1"/>
          </p:cNvSpPr>
          <p:nvPr/>
        </p:nvSpPr>
        <p:spPr>
          <a:xfrm>
            <a:off x="2297431" y="927485"/>
            <a:ext cx="4286885" cy="560183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lvl="1" indent="-28575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lvl="2" indent="-2286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lvl="3" indent="-2286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lvl="4" indent="-2286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>
              <a:buNone/>
            </a:pPr>
            <a:r>
              <a:rPr lang="zh-CN" altLang="en-US" sz="2000">
                <a:solidFill>
                  <a:srgbClr val="2115C5"/>
                </a:solidFill>
                <a:latin typeface="微软雅黑" panose="020B0503020204020204" charset="-122"/>
                <a:ea typeface="微软雅黑" panose="020B0503020204020204" charset="-122"/>
              </a:rPr>
              <a:t>机械的发明，改变了整个世界</a:t>
            </a:r>
          </a:p>
        </p:txBody>
      </p:sp>
      <p:pic>
        <p:nvPicPr>
          <p:cNvPr id="25605" name="图片 2560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477636" y="1362264"/>
            <a:ext cx="2492375" cy="15004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7651" name="图片 2765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654175" y="3086100"/>
            <a:ext cx="2576195" cy="1717471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7652" name="图片 2765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217796" y="3006529"/>
            <a:ext cx="2757805" cy="1797042"/>
          </a:xfrm>
          <a:prstGeom prst="rect">
            <a:avLst/>
          </a:prstGeom>
          <a:noFill/>
          <a:ln w="9525">
            <a:noFill/>
          </a:ln>
        </p:spPr>
      </p:pic>
    </p:spTree>
    <p:extLst>
      <p:ext uri="{BB962C8B-B14F-4D97-AF65-F5344CB8AC3E}">
        <p14:creationId xmlns:p14="http://schemas.microsoft.com/office/powerpoint/2010/main" val="1283417513"/>
      </p:ext>
    </p:extLst>
  </p:cSld>
  <p:clrMapOvr>
    <a:masterClrMapping/>
  </p:clrMapOvr>
  <p:transition spd="slow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1000"/>
                                        <p:tgtEl>
                                          <p:spTgt spid="256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1000"/>
                                        <p:tgtEl>
                                          <p:spTgt spid="235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1000"/>
                                        <p:tgtEl>
                                          <p:spTgt spid="23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1000"/>
                                        <p:tgtEl>
                                          <p:spTgt spid="256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1000"/>
                                        <p:tgtEl>
                                          <p:spTgt spid="276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0" dur="1000"/>
                                        <p:tgtEl>
                                          <p:spTgt spid="276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560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7025" y="300781"/>
            <a:ext cx="723900" cy="700229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ern="0">
              <a:solidFill>
                <a:sysClr val="windowText" lastClr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6386" name="Shape 112"/>
          <p:cNvSpPr>
            <a:spLocks noChangeArrowheads="1"/>
          </p:cNvSpPr>
          <p:nvPr/>
        </p:nvSpPr>
        <p:spPr bwMode="auto">
          <a:xfrm>
            <a:off x="284164" y="342159"/>
            <a:ext cx="809625" cy="585009"/>
          </a:xfrm>
          <a:prstGeom prst="rect">
            <a:avLst/>
          </a:prstGeom>
          <a:noFill/>
          <a:ln w="12700">
            <a:noFill/>
            <a:miter lim="400000"/>
          </a:ln>
        </p:spPr>
        <p:txBody>
          <a:bodyPr lIns="45719" rIns="45719">
            <a:spAutoFit/>
          </a:bodyPr>
          <a:lstStyle/>
          <a:p>
            <a:pPr algn="ctr"/>
            <a:r>
              <a:rPr lang="en-US" altLang="zh-CN" sz="3200">
                <a:solidFill>
                  <a:srgbClr val="FFFFFF"/>
                </a:solidFill>
                <a:latin typeface="Helvetica" pitchFamily="34" charset="0"/>
                <a:ea typeface="方正舒体" panose="02010601030101010101" charset="-122"/>
                <a:cs typeface="微软雅黑" panose="020B0503020204020204" charset="-122"/>
                <a:sym typeface="微软雅黑" panose="020B0503020204020204" charset="-122"/>
              </a:rPr>
              <a:t>3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203325" y="342158"/>
            <a:ext cx="1528622" cy="52321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none" lIns="45719" tIns="45719" rIns="45719" bIns="45719" spcCol="38100">
            <a:spAutoFit/>
          </a:bodyPr>
          <a:lstStyle/>
          <a:p>
            <a:pPr fontAlgn="auto" latinLnBrk="1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kern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课堂活动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1060450" y="833909"/>
            <a:ext cx="4668838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16389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301038" y="4702675"/>
            <a:ext cx="736600" cy="359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AutoShape 12"/>
          <p:cNvSpPr>
            <a:spLocks noChangeArrowheads="1"/>
          </p:cNvSpPr>
          <p:nvPr/>
        </p:nvSpPr>
        <p:spPr bwMode="auto">
          <a:xfrm>
            <a:off x="2732405" y="375577"/>
            <a:ext cx="1738630" cy="458332"/>
          </a:xfrm>
          <a:prstGeom prst="flowChartAlternateProcess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5.</a:t>
            </a:r>
            <a:r>
              <a:rPr kumimoji="0" lang="zh-CN" altLang="en-US" sz="20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课堂练习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887095" y="2205085"/>
            <a:ext cx="403314" cy="46166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non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50</a:t>
            </a:r>
          </a:p>
        </p:txBody>
      </p:sp>
      <p:sp>
        <p:nvSpPr>
          <p:cNvPr id="29699" name="文本框 29698"/>
          <p:cNvSpPr txBox="1"/>
          <p:nvPr/>
        </p:nvSpPr>
        <p:spPr>
          <a:xfrm>
            <a:off x="327026" y="1001328"/>
            <a:ext cx="8710295" cy="28683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latinLnBrk="0" hangingPunct="1">
              <a:lnSpc>
                <a:spcPct val="150000"/>
              </a:lnSpc>
            </a:pP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．有一斜面高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h=1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米，长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L=4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米，重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200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牛的重物在沿光沿斜面向上的拉力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F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的作用下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,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匀速到达斜面顶端，根据功的原理。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F=____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牛，斜面对重物的摩擦力为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____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牛，如果斜面高度不变，要使拉长更小些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,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则必须使斜面的长度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____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（选填“变大”、“变小”或“保持不变”）。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5080000" y="2205085"/>
            <a:ext cx="403314" cy="46166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non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50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5340350" y="2755720"/>
            <a:ext cx="707884" cy="46166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non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变大</a:t>
            </a:r>
          </a:p>
        </p:txBody>
      </p:sp>
    </p:spTree>
    <p:extLst>
      <p:ext uri="{BB962C8B-B14F-4D97-AF65-F5344CB8AC3E}">
        <p14:creationId xmlns:p14="http://schemas.microsoft.com/office/powerpoint/2010/main" val="1237651281"/>
      </p:ext>
    </p:extLst>
  </p:cSld>
  <p:clrMapOvr>
    <a:masterClrMapping/>
  </p:clrMapOvr>
  <p:transition spd="slow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1000"/>
                                        <p:tgtEl>
                                          <p:spTgt spid="296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6" grpId="0" bldLvl="0" animBg="1"/>
      <p:bldP spid="29699" grpId="0"/>
      <p:bldP spid="3" grpId="0" bldLvl="0" animBg="1"/>
      <p:bldP spid="6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7025" y="300781"/>
            <a:ext cx="723900" cy="700229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ern="0">
              <a:solidFill>
                <a:sysClr val="windowText" lastClr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6386" name="Shape 112"/>
          <p:cNvSpPr>
            <a:spLocks noChangeArrowheads="1"/>
          </p:cNvSpPr>
          <p:nvPr/>
        </p:nvSpPr>
        <p:spPr bwMode="auto">
          <a:xfrm>
            <a:off x="284164" y="342159"/>
            <a:ext cx="809625" cy="585009"/>
          </a:xfrm>
          <a:prstGeom prst="rect">
            <a:avLst/>
          </a:prstGeom>
          <a:noFill/>
          <a:ln w="12700">
            <a:noFill/>
            <a:miter lim="400000"/>
          </a:ln>
        </p:spPr>
        <p:txBody>
          <a:bodyPr lIns="45719" rIns="45719">
            <a:spAutoFit/>
          </a:bodyPr>
          <a:lstStyle/>
          <a:p>
            <a:pPr algn="ctr"/>
            <a:r>
              <a:rPr lang="en-US" altLang="zh-CN" sz="3200">
                <a:solidFill>
                  <a:srgbClr val="FFFFFF"/>
                </a:solidFill>
                <a:latin typeface="Helvetica" pitchFamily="34" charset="0"/>
                <a:ea typeface="方正舒体" panose="02010601030101010101" charset="-122"/>
                <a:cs typeface="微软雅黑" panose="020B0503020204020204" charset="-122"/>
                <a:sym typeface="微软雅黑" panose="020B0503020204020204" charset="-122"/>
              </a:rPr>
              <a:t>3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203325" y="342158"/>
            <a:ext cx="1528622" cy="52321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none" lIns="45719" tIns="45719" rIns="45719" bIns="45719" spcCol="38100">
            <a:spAutoFit/>
          </a:bodyPr>
          <a:lstStyle/>
          <a:p>
            <a:pPr fontAlgn="auto" latinLnBrk="1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kern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课堂活动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1060450" y="833909"/>
            <a:ext cx="4668838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16389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301038" y="4702675"/>
            <a:ext cx="736600" cy="359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AutoShape 12"/>
          <p:cNvSpPr>
            <a:spLocks noChangeArrowheads="1"/>
          </p:cNvSpPr>
          <p:nvPr/>
        </p:nvSpPr>
        <p:spPr bwMode="auto">
          <a:xfrm>
            <a:off x="2732405" y="375577"/>
            <a:ext cx="1738630" cy="458332"/>
          </a:xfrm>
          <a:prstGeom prst="flowChartAlternateProcess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5.</a:t>
            </a:r>
            <a:r>
              <a:rPr kumimoji="0" lang="zh-CN" altLang="en-US" sz="20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课堂练习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2630805" y="1748027"/>
            <a:ext cx="259043" cy="46166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non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B</a:t>
            </a:r>
          </a:p>
        </p:txBody>
      </p:sp>
      <p:sp>
        <p:nvSpPr>
          <p:cNvPr id="31747" name="文本框 31746"/>
          <p:cNvSpPr txBox="1"/>
          <p:nvPr/>
        </p:nvSpPr>
        <p:spPr>
          <a:xfrm>
            <a:off x="327025" y="1001328"/>
            <a:ext cx="8613140" cy="2312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latinLnBrk="0" hangingPunct="1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.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山区里常常可看见挑夫挑着重物上山，在斜坡上走S形路线，他们这是为了 （   ）。</a:t>
            </a:r>
          </a:p>
          <a:p>
            <a:pPr eaLnBrk="1" latinLnBrk="0" hangingPunct="1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A．使人做的功少一点                 B．使人省力一些</a:t>
            </a:r>
          </a:p>
          <a:p>
            <a:pPr eaLnBrk="1" latinLnBrk="0" hangingPunct="1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C．不为什么，这是他们的习惯    D．以上说法都不对</a:t>
            </a:r>
          </a:p>
        </p:txBody>
      </p:sp>
    </p:spTree>
    <p:extLst>
      <p:ext uri="{BB962C8B-B14F-4D97-AF65-F5344CB8AC3E}">
        <p14:creationId xmlns:p14="http://schemas.microsoft.com/office/powerpoint/2010/main" val="1265463374"/>
      </p:ext>
    </p:extLst>
  </p:cSld>
  <p:clrMapOvr>
    <a:masterClrMapping/>
  </p:clrMapOvr>
  <p:transition spd="slow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1000"/>
                                        <p:tgtEl>
                                          <p:spTgt spid="317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6" grpId="0" bldLvl="0" animBg="1"/>
      <p:bldP spid="3174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7025" y="300781"/>
            <a:ext cx="723900" cy="700229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ern="0">
              <a:solidFill>
                <a:sysClr val="windowText" lastClr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6386" name="Shape 112"/>
          <p:cNvSpPr>
            <a:spLocks noChangeArrowheads="1"/>
          </p:cNvSpPr>
          <p:nvPr/>
        </p:nvSpPr>
        <p:spPr bwMode="auto">
          <a:xfrm>
            <a:off x="284164" y="342159"/>
            <a:ext cx="809625" cy="585009"/>
          </a:xfrm>
          <a:prstGeom prst="rect">
            <a:avLst/>
          </a:prstGeom>
          <a:noFill/>
          <a:ln w="12700">
            <a:noFill/>
            <a:miter lim="400000"/>
          </a:ln>
        </p:spPr>
        <p:txBody>
          <a:bodyPr lIns="45719" rIns="45719">
            <a:spAutoFit/>
          </a:bodyPr>
          <a:lstStyle/>
          <a:p>
            <a:pPr algn="ctr"/>
            <a:r>
              <a:rPr lang="en-US" altLang="zh-CN" sz="3200">
                <a:solidFill>
                  <a:srgbClr val="FFFFFF"/>
                </a:solidFill>
                <a:latin typeface="Helvetica" pitchFamily="34" charset="0"/>
                <a:ea typeface="方正舒体" panose="02010601030101010101" charset="-122"/>
                <a:cs typeface="微软雅黑" panose="020B0503020204020204" charset="-122"/>
                <a:sym typeface="微软雅黑" panose="020B0503020204020204" charset="-122"/>
              </a:rPr>
              <a:t>3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203325" y="342158"/>
            <a:ext cx="1528622" cy="52321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none" lIns="45719" tIns="45719" rIns="45719" bIns="45719" spcCol="38100">
            <a:spAutoFit/>
          </a:bodyPr>
          <a:lstStyle/>
          <a:p>
            <a:pPr fontAlgn="auto" latinLnBrk="1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kern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课堂活动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1060450" y="833909"/>
            <a:ext cx="4668838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16389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301038" y="4702675"/>
            <a:ext cx="736600" cy="359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AutoShape 12"/>
          <p:cNvSpPr>
            <a:spLocks noChangeArrowheads="1"/>
          </p:cNvSpPr>
          <p:nvPr/>
        </p:nvSpPr>
        <p:spPr bwMode="auto">
          <a:xfrm>
            <a:off x="2732405" y="375577"/>
            <a:ext cx="1738630" cy="458332"/>
          </a:xfrm>
          <a:prstGeom prst="flowChartAlternateProcess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5.</a:t>
            </a:r>
            <a:r>
              <a:rPr kumimoji="0" lang="zh-CN" altLang="en-US" sz="20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课堂练习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3519805" y="2271289"/>
            <a:ext cx="446595" cy="46166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non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5N</a:t>
            </a:r>
          </a:p>
        </p:txBody>
      </p:sp>
      <p:sp>
        <p:nvSpPr>
          <p:cNvPr id="19459" name="内容占位符 2"/>
          <p:cNvSpPr>
            <a:spLocks noGrp="1"/>
          </p:cNvSpPr>
          <p:nvPr>
            <p:ph idx="4294967295"/>
          </p:nvPr>
        </p:nvSpPr>
        <p:spPr>
          <a:xfrm>
            <a:off x="327025" y="1001327"/>
            <a:ext cx="8597900" cy="3564802"/>
          </a:xfrm>
          <a:noFill/>
          <a:ln>
            <a:noFill/>
          </a:ln>
        </p:spPr>
        <p:txBody>
          <a:bodyPr/>
          <a:lstStyle/>
          <a:p>
            <a:pPr marL="0" indent="0" latinLnBrk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3.</a:t>
            </a:r>
            <a:r>
              <a:rPr lang="zh-CN" altLang="zh-CN" sz="2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把一个质量为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500</a:t>
            </a:r>
            <a:r>
              <a:rPr lang="zh-CN" altLang="zh-CN" sz="2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ｇ的物体匀速从斜面的底端拉到顶端，用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时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5</a:t>
            </a:r>
            <a:r>
              <a:rPr lang="zh-CN" altLang="zh-CN" sz="2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ｓ拉动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5</a:t>
            </a:r>
            <a:r>
              <a:rPr lang="zh-CN" altLang="zh-CN" sz="2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ｍ，若斜面高为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lang="zh-CN" altLang="zh-CN" sz="2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ｍ。（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不计摩擦，</a:t>
            </a:r>
            <a:r>
              <a:rPr lang="zh-CN" altLang="zh-CN" sz="2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ｇ取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10N/K</a:t>
            </a:r>
            <a:r>
              <a:rPr lang="zh-CN" altLang="zh-CN" sz="2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ｇ）</a:t>
            </a:r>
          </a:p>
          <a:p>
            <a:pPr marL="0" indent="0" latinLnBrk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zh-CN" sz="2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求：（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lang="zh-CN" altLang="zh-CN" sz="2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）物体的重力； </a:t>
            </a:r>
            <a:endParaRPr lang="en-US" altLang="zh-CN"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0" latinLnBrk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zh-CN" sz="2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lang="zh-CN" altLang="zh-CN" sz="2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）拉力； </a:t>
            </a:r>
            <a:endParaRPr lang="en-US" altLang="zh-CN"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0" latinLnBrk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zh-CN" sz="2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</a:t>
            </a:r>
            <a:r>
              <a:rPr lang="zh-CN" altLang="zh-CN" sz="2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）拉力做的功；</a:t>
            </a:r>
            <a:endParaRPr lang="en-US" altLang="zh-CN"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0" latinLnBrk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zh-CN" sz="2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 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4</a:t>
            </a:r>
            <a:r>
              <a:rPr lang="zh-CN" altLang="zh-CN" sz="2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）拉力的功率。</a:t>
            </a:r>
            <a:endParaRPr lang="en-US" altLang="zh-CN" sz="24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997075" y="2839111"/>
            <a:ext cx="446595" cy="46166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non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1N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2941956" y="3396111"/>
            <a:ext cx="345605" cy="46166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non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5J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2941955" y="3856353"/>
            <a:ext cx="521936" cy="46166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non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1W</a:t>
            </a:r>
          </a:p>
        </p:txBody>
      </p:sp>
    </p:spTree>
    <p:extLst>
      <p:ext uri="{BB962C8B-B14F-4D97-AF65-F5344CB8AC3E}">
        <p14:creationId xmlns:p14="http://schemas.microsoft.com/office/powerpoint/2010/main" val="3935877896"/>
      </p:ext>
    </p:extLst>
  </p:cSld>
  <p:clrMapOvr>
    <a:masterClrMapping/>
  </p:clrMapOvr>
  <p:transition spd="slow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1000"/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1000"/>
                                        <p:tgtEl>
                                          <p:spTgt spid="194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1000"/>
                                        <p:tgtEl>
                                          <p:spTgt spid="194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1000"/>
                                        <p:tgtEl>
                                          <p:spTgt spid="194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3" dur="1000"/>
                                        <p:tgtEl>
                                          <p:spTgt spid="194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6" grpId="0" bldLvl="0" animBg="1"/>
      <p:bldP spid="19459" grpId="0" build="p"/>
      <p:bldP spid="3" grpId="0" bldLvl="0" animBg="1"/>
      <p:bldP spid="6" grpId="0" bldLvl="0" animBg="1"/>
      <p:bldP spid="7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7025" y="300781"/>
            <a:ext cx="723900" cy="700229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ern="0">
              <a:solidFill>
                <a:sysClr val="windowText" lastClr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7650" name="Shape 112"/>
          <p:cNvSpPr>
            <a:spLocks noChangeArrowheads="1"/>
          </p:cNvSpPr>
          <p:nvPr/>
        </p:nvSpPr>
        <p:spPr bwMode="auto">
          <a:xfrm>
            <a:off x="284164" y="342159"/>
            <a:ext cx="809625" cy="585009"/>
          </a:xfrm>
          <a:prstGeom prst="rect">
            <a:avLst/>
          </a:prstGeom>
          <a:noFill/>
          <a:ln w="12700">
            <a:noFill/>
            <a:miter lim="400000"/>
          </a:ln>
        </p:spPr>
        <p:txBody>
          <a:bodyPr lIns="45719" rIns="45719">
            <a:spAutoFit/>
          </a:bodyPr>
          <a:lstStyle/>
          <a:p>
            <a:pPr algn="ctr"/>
            <a:r>
              <a:rPr lang="en-US" altLang="zh-CN" sz="3200">
                <a:solidFill>
                  <a:srgbClr val="FFFFFF"/>
                </a:solidFill>
                <a:latin typeface="Helvetica" pitchFamily="34" charset="0"/>
                <a:ea typeface="方正舒体" panose="02010601030101010101" charset="-122"/>
                <a:cs typeface="微软雅黑" panose="020B0503020204020204" charset="-122"/>
                <a:sym typeface="微软雅黑" panose="020B0503020204020204" charset="-122"/>
              </a:rPr>
              <a:t>4</a:t>
            </a:r>
            <a:endParaRPr lang="zh-CN" altLang="zh-CN" sz="3200">
              <a:solidFill>
                <a:srgbClr val="FFFFFF"/>
              </a:solidFill>
              <a:latin typeface="Helvetica" pitchFamily="34" charset="0"/>
              <a:ea typeface="方正舒体" panose="02010601030101010101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03326" y="342158"/>
            <a:ext cx="1514475" cy="520397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none" lIns="45719" tIns="45719" rIns="45719" bIns="45719">
            <a:spAutoFit/>
          </a:bodyPr>
          <a:lstStyle/>
          <a:p>
            <a:pPr latinLnBrk="1" hangingPunct="0">
              <a:defRPr/>
            </a:pPr>
            <a:r>
              <a:rPr lang="zh-CN" alt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rPr>
              <a:t>典例分析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1060450" y="833909"/>
            <a:ext cx="4668838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27653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301038" y="4702675"/>
            <a:ext cx="736600" cy="359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矩形: 圆角 2"/>
          <p:cNvSpPr/>
          <p:nvPr/>
        </p:nvSpPr>
        <p:spPr>
          <a:xfrm>
            <a:off x="198121" y="1168098"/>
            <a:ext cx="1293813" cy="407747"/>
          </a:xfrm>
          <a:prstGeom prst="roundRect">
            <a:avLst/>
          </a:prstGeom>
          <a:solidFill>
            <a:srgbClr val="FFC000"/>
          </a:solidFill>
          <a:ln w="12700" cap="flat">
            <a:solidFill>
              <a:schemeClr val="accent1">
                <a:lumMod val="75000"/>
              </a:schemeClr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lIns="45719" tIns="45719" rIns="45719" bIns="45719" spcCol="38100" anchor="ctr">
            <a:spAutoFit/>
          </a:bodyPr>
          <a:lstStyle/>
          <a:p>
            <a:pPr fontAlgn="auto" latinLnBrk="1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典型例题</a:t>
            </a:r>
            <a:r>
              <a:rPr lang="en-US" altLang="zh-CN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1</a:t>
            </a:r>
            <a:endParaRPr lang="zh-CN" altLang="en-US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" name="Text Box 7"/>
          <p:cNvSpPr txBox="1"/>
          <p:nvPr/>
        </p:nvSpPr>
        <p:spPr>
          <a:xfrm>
            <a:off x="2717800" y="432869"/>
            <a:ext cx="3175000" cy="39976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2000" b="1" dirty="0">
                <a:latin typeface="微软雅黑" panose="020B0503020204020204" charset="-122"/>
                <a:ea typeface="微软雅黑" panose="020B0503020204020204" charset="-122"/>
              </a:rPr>
              <a:t>考点一：斜面及其应用</a:t>
            </a:r>
            <a:endParaRPr lang="en-US" altLang="zh-CN" sz="20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583045" y="2608035"/>
            <a:ext cx="562610" cy="398494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en-US" sz="200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BC</a:t>
            </a:r>
            <a:endParaRPr kumimoji="0" lang="en-US" sz="2000" b="0" i="0" u="none" strike="noStrike" cap="none" spc="0" normalizeH="0" baseline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198121" y="1576152"/>
            <a:ext cx="8839835" cy="33311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eaLnBrk="1" latinLnBrk="0" hangingPunct="1">
              <a:lnSpc>
                <a:spcPct val="150000"/>
              </a:lnSpc>
            </a:pPr>
            <a:r>
              <a:rPr lang="zh-CN" sz="2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（2017•滨州）（多选题）</a:t>
            </a:r>
            <a:r>
              <a:rPr lang="zh-CN" sz="20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在斜面上将一个质量为5kg的物体匀速拉到高处，如图所示，沿斜面向上的拉力为40N，斜面长2m、高1m；把重物直接提升h所做的功作有用功（g取10N/kg）。下列说法正确的是（　）。</a:t>
            </a:r>
          </a:p>
          <a:p>
            <a:pPr marL="0" indent="0" eaLnBrk="1" latinLnBrk="0" hangingPunct="1">
              <a:lnSpc>
                <a:spcPct val="150000"/>
              </a:lnSpc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A．物体只受重力、拉力和摩擦力三个力的作用；</a:t>
            </a:r>
          </a:p>
          <a:p>
            <a:pPr marL="0" indent="0" eaLnBrk="1" latinLnBrk="0" hangingPunct="1">
              <a:lnSpc>
                <a:spcPct val="150000"/>
              </a:lnSpc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B．做的有用功是50J；</a:t>
            </a:r>
          </a:p>
          <a:p>
            <a:pPr marL="0" indent="0" eaLnBrk="1" latinLnBrk="0" hangingPunct="1">
              <a:lnSpc>
                <a:spcPct val="150000"/>
              </a:lnSpc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C．此斜面的机械效率为62.5%；</a:t>
            </a:r>
          </a:p>
          <a:p>
            <a:pPr marL="0" indent="0" eaLnBrk="1" latinLnBrk="0" hangingPunct="1">
              <a:lnSpc>
                <a:spcPct val="150000"/>
              </a:lnSpc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D．物体受到的摩擦力大小为10N</a:t>
            </a:r>
          </a:p>
        </p:txBody>
      </p:sp>
      <p:pic>
        <p:nvPicPr>
          <p:cNvPr id="4" name="图片 -2147482490" descr="IMG_25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16451" y="3561620"/>
            <a:ext cx="3359785" cy="1208850"/>
          </a:xfrm>
          <a:prstGeom prst="rect">
            <a:avLst/>
          </a:prstGeom>
          <a:noFill/>
          <a:ln w="9525">
            <a:noFill/>
          </a:ln>
        </p:spPr>
      </p:pic>
    </p:spTree>
    <p:extLst>
      <p:ext uri="{BB962C8B-B14F-4D97-AF65-F5344CB8AC3E}">
        <p14:creationId xmlns:p14="http://schemas.microsoft.com/office/powerpoint/2010/main" val="712704428"/>
      </p:ext>
    </p:extLst>
  </p:cSld>
  <p:clrMapOvr>
    <a:masterClrMapping/>
  </p:clrMapOvr>
  <p:transition spd="slow" advTm="2000">
    <p:dissolv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7025" y="300781"/>
            <a:ext cx="723900" cy="700229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ern="0">
              <a:solidFill>
                <a:sysClr val="windowText" lastClr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7650" name="Shape 112"/>
          <p:cNvSpPr>
            <a:spLocks noChangeArrowheads="1"/>
          </p:cNvSpPr>
          <p:nvPr/>
        </p:nvSpPr>
        <p:spPr bwMode="auto">
          <a:xfrm>
            <a:off x="284164" y="342159"/>
            <a:ext cx="809625" cy="585009"/>
          </a:xfrm>
          <a:prstGeom prst="rect">
            <a:avLst/>
          </a:prstGeom>
          <a:noFill/>
          <a:ln w="12700">
            <a:noFill/>
            <a:miter lim="400000"/>
          </a:ln>
        </p:spPr>
        <p:txBody>
          <a:bodyPr lIns="45719" rIns="45719">
            <a:spAutoFit/>
          </a:bodyPr>
          <a:lstStyle/>
          <a:p>
            <a:pPr algn="ctr"/>
            <a:r>
              <a:rPr lang="en-US" altLang="zh-CN" sz="3200">
                <a:solidFill>
                  <a:srgbClr val="FFFFFF"/>
                </a:solidFill>
                <a:latin typeface="Helvetica" pitchFamily="34" charset="0"/>
                <a:ea typeface="方正舒体" panose="02010601030101010101" charset="-122"/>
                <a:cs typeface="微软雅黑" panose="020B0503020204020204" charset="-122"/>
                <a:sym typeface="微软雅黑" panose="020B0503020204020204" charset="-122"/>
              </a:rPr>
              <a:t>4</a:t>
            </a:r>
            <a:endParaRPr lang="zh-CN" altLang="zh-CN" sz="3200">
              <a:solidFill>
                <a:srgbClr val="FFFFFF"/>
              </a:solidFill>
              <a:latin typeface="Helvetica" pitchFamily="34" charset="0"/>
              <a:ea typeface="方正舒体" panose="02010601030101010101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03326" y="342158"/>
            <a:ext cx="1514475" cy="520397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none" lIns="45719" tIns="45719" rIns="45719" bIns="45719">
            <a:spAutoFit/>
          </a:bodyPr>
          <a:lstStyle/>
          <a:p>
            <a:pPr latinLnBrk="1" hangingPunct="0">
              <a:defRPr/>
            </a:pPr>
            <a:r>
              <a:rPr lang="zh-CN" alt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rPr>
              <a:t>典例分析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1060450" y="833909"/>
            <a:ext cx="4668838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27653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301038" y="4702675"/>
            <a:ext cx="736600" cy="359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矩形: 圆角 2"/>
          <p:cNvSpPr/>
          <p:nvPr/>
        </p:nvSpPr>
        <p:spPr>
          <a:xfrm>
            <a:off x="327026" y="1123538"/>
            <a:ext cx="1293813" cy="407747"/>
          </a:xfrm>
          <a:prstGeom prst="roundRect">
            <a:avLst/>
          </a:prstGeom>
          <a:solidFill>
            <a:srgbClr val="FFC000"/>
          </a:solidFill>
          <a:ln w="12700" cap="flat">
            <a:solidFill>
              <a:schemeClr val="accent1">
                <a:lumMod val="75000"/>
              </a:schemeClr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lIns="45719" tIns="45719" rIns="45719" bIns="45719" spcCol="38100" anchor="ctr">
            <a:spAutoFit/>
          </a:bodyPr>
          <a:lstStyle/>
          <a:p>
            <a:pPr fontAlgn="auto" latinLnBrk="1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变式训练</a:t>
            </a:r>
            <a:r>
              <a:rPr lang="en-US" altLang="zh-CN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1</a:t>
            </a:r>
            <a:endParaRPr lang="zh-CN" altLang="en-US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" name="Text Box 7"/>
          <p:cNvSpPr txBox="1"/>
          <p:nvPr/>
        </p:nvSpPr>
        <p:spPr>
          <a:xfrm>
            <a:off x="2717801" y="432869"/>
            <a:ext cx="3011805" cy="39976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2000" b="1" dirty="0">
                <a:latin typeface="微软雅黑" panose="020B0503020204020204" charset="-122"/>
                <a:ea typeface="微软雅黑" panose="020B0503020204020204" charset="-122"/>
              </a:rPr>
              <a:t>考点一：斜面及其应用</a:t>
            </a:r>
            <a:endParaRPr lang="en-US" altLang="zh-CN" sz="20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360805" y="2150976"/>
            <a:ext cx="263853" cy="40010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non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C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327025" y="1531592"/>
            <a:ext cx="8357870" cy="28683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eaLnBrk="1" latinLnBrk="0" hangingPunct="1">
              <a:lnSpc>
                <a:spcPct val="150000"/>
              </a:lnSpc>
            </a:pPr>
            <a:r>
              <a:rPr lang="zh-CN" sz="20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在探究“斜面的机械效率”的实验中，测得图中斜面的机械效率为80%，这表示（  ）。</a:t>
            </a:r>
          </a:p>
          <a:p>
            <a:pPr marL="0" indent="0" eaLnBrk="1" latinLnBrk="0" hangingPunct="1">
              <a:lnSpc>
                <a:spcPct val="150000"/>
              </a:lnSpc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A. 若物重为1N，则沿斜面向上的拉力为0.8N；         </a:t>
            </a:r>
          </a:p>
          <a:p>
            <a:pPr marL="0" indent="0" eaLnBrk="1" latinLnBrk="0" hangingPunct="1">
              <a:lnSpc>
                <a:spcPct val="150000"/>
              </a:lnSpc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B. 若斜面长度为1m，则斜面的高度为0.8m；</a:t>
            </a:r>
          </a:p>
          <a:p>
            <a:pPr marL="0" indent="0" eaLnBrk="1" latinLnBrk="0" hangingPunct="1">
              <a:lnSpc>
                <a:spcPct val="150000"/>
              </a:lnSpc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C. 若拉力做功1J，则有0.8J的功用于提升重物 ；       </a:t>
            </a:r>
          </a:p>
          <a:p>
            <a:pPr marL="0" indent="0" eaLnBrk="1" latinLnBrk="0" hangingPunct="1">
              <a:lnSpc>
                <a:spcPct val="150000"/>
              </a:lnSpc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D. 若拉力做功1J，则有0.8J的功用于克服摩擦力</a:t>
            </a:r>
          </a:p>
        </p:txBody>
      </p:sp>
      <p:pic>
        <p:nvPicPr>
          <p:cNvPr id="3" name="图片 -2147482613" descr=" "/>
          <p:cNvPicPr>
            <a:picLocks noChangeAspect="1"/>
          </p:cNvPicPr>
          <p:nvPr/>
        </p:nvPicPr>
        <p:blipFill>
          <a:blip r:embed="rId4" r:link="rId5"/>
          <a:stretch>
            <a:fillRect/>
          </a:stretch>
        </p:blipFill>
        <p:spPr>
          <a:xfrm>
            <a:off x="5882640" y="2739168"/>
            <a:ext cx="2954020" cy="1189116"/>
          </a:xfrm>
          <a:prstGeom prst="rect">
            <a:avLst/>
          </a:prstGeom>
          <a:noFill/>
          <a:ln w="9525">
            <a:noFill/>
          </a:ln>
        </p:spPr>
      </p:pic>
    </p:spTree>
    <p:extLst>
      <p:ext uri="{BB962C8B-B14F-4D97-AF65-F5344CB8AC3E}">
        <p14:creationId xmlns:p14="http://schemas.microsoft.com/office/powerpoint/2010/main" val="214619083"/>
      </p:ext>
    </p:extLst>
  </p:cSld>
  <p:clrMapOvr>
    <a:masterClrMapping/>
  </p:clrMapOvr>
  <p:transition spd="slow" advTm="2000">
    <p:dissolv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7025" y="300781"/>
            <a:ext cx="723900" cy="700229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ern="0">
              <a:solidFill>
                <a:sysClr val="windowText" lastClr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33794" name="Shape 112"/>
          <p:cNvSpPr>
            <a:spLocks noChangeArrowheads="1"/>
          </p:cNvSpPr>
          <p:nvPr/>
        </p:nvSpPr>
        <p:spPr bwMode="auto">
          <a:xfrm>
            <a:off x="284164" y="342158"/>
            <a:ext cx="809625" cy="580871"/>
          </a:xfrm>
          <a:prstGeom prst="rect">
            <a:avLst/>
          </a:prstGeom>
          <a:noFill/>
          <a:ln w="12700">
            <a:noFill/>
            <a:miter lim="400000"/>
          </a:ln>
        </p:spPr>
        <p:txBody>
          <a:bodyPr lIns="45719" rIns="45719">
            <a:spAutoFit/>
          </a:bodyPr>
          <a:lstStyle/>
          <a:p>
            <a:pPr algn="ctr"/>
            <a:r>
              <a:rPr lang="en-US" altLang="zh-CN" sz="3200">
                <a:solidFill>
                  <a:srgbClr val="FFFFFF"/>
                </a:solidFill>
                <a:latin typeface="Helvetica" pitchFamily="34" charset="0"/>
                <a:ea typeface="方正舒体" panose="02010601030101010101" charset="-122"/>
                <a:cs typeface="微软雅黑" panose="020B0503020204020204" charset="-122"/>
                <a:sym typeface="微软雅黑" panose="020B0503020204020204" charset="-122"/>
              </a:rPr>
              <a:t>5</a:t>
            </a:r>
            <a:endParaRPr lang="zh-CN" altLang="zh-CN" sz="3200">
              <a:solidFill>
                <a:srgbClr val="FFFFFF"/>
              </a:solidFill>
              <a:latin typeface="Helvetica" pitchFamily="34" charset="0"/>
              <a:ea typeface="方正舒体" panose="02010601030101010101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03325" y="342158"/>
            <a:ext cx="1528622" cy="52321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none" lIns="45719" tIns="45719" rIns="45719" bIns="45719">
            <a:spAutoFit/>
          </a:bodyPr>
          <a:lstStyle/>
          <a:p>
            <a:pPr latinLnBrk="1" hangingPunct="0">
              <a:defRPr/>
            </a:pPr>
            <a:r>
              <a:rPr lang="zh-CN" alt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rPr>
              <a:t>课堂小结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1060450" y="833909"/>
            <a:ext cx="4668838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33797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301038" y="4702675"/>
            <a:ext cx="736600" cy="359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6" name="图示 5"/>
          <p:cNvGraphicFramePr/>
          <p:nvPr/>
        </p:nvGraphicFramePr>
        <p:xfrm>
          <a:off x="284480" y="1101906"/>
          <a:ext cx="8126730" cy="368129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3288970472"/>
      </p:ext>
    </p:extLst>
  </p:cSld>
  <p:clrMapOvr>
    <a:masterClrMapping/>
  </p:clrMapOvr>
  <p:transition spd="slow" advTm="2000">
    <p:dissolv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7025" y="300781"/>
            <a:ext cx="723900" cy="700229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ern="0">
              <a:solidFill>
                <a:sysClr val="windowText" lastClr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33794" name="Shape 112"/>
          <p:cNvSpPr>
            <a:spLocks noChangeArrowheads="1"/>
          </p:cNvSpPr>
          <p:nvPr/>
        </p:nvSpPr>
        <p:spPr bwMode="auto">
          <a:xfrm>
            <a:off x="284164" y="342159"/>
            <a:ext cx="809625" cy="585009"/>
          </a:xfrm>
          <a:prstGeom prst="rect">
            <a:avLst/>
          </a:prstGeom>
          <a:noFill/>
          <a:ln w="12700">
            <a:noFill/>
            <a:miter lim="400000"/>
          </a:ln>
        </p:spPr>
        <p:txBody>
          <a:bodyPr lIns="45719" rIns="45719">
            <a:spAutoFit/>
          </a:bodyPr>
          <a:lstStyle/>
          <a:p>
            <a:pPr algn="ctr"/>
            <a:r>
              <a:rPr lang="en-US" altLang="zh-CN" sz="3200">
                <a:solidFill>
                  <a:srgbClr val="FFFFFF"/>
                </a:solidFill>
                <a:latin typeface="Helvetica" pitchFamily="34" charset="0"/>
                <a:ea typeface="方正舒体" panose="02010601030101010101" charset="-122"/>
                <a:cs typeface="微软雅黑" panose="020B0503020204020204" charset="-122"/>
                <a:sym typeface="微软雅黑" panose="020B0503020204020204" charset="-122"/>
              </a:rPr>
              <a:t>6</a:t>
            </a:r>
            <a:endParaRPr lang="zh-CN" altLang="zh-CN" sz="3200">
              <a:solidFill>
                <a:srgbClr val="FFFFFF"/>
              </a:solidFill>
              <a:latin typeface="Helvetica" pitchFamily="34" charset="0"/>
              <a:ea typeface="方正舒体" panose="02010601030101010101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03325" y="342158"/>
            <a:ext cx="810476" cy="52321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none" lIns="45719" tIns="45719" rIns="45719" bIns="45719">
            <a:spAutoFit/>
          </a:bodyPr>
          <a:lstStyle/>
          <a:p>
            <a:pPr latinLnBrk="1" hangingPunct="0">
              <a:defRPr/>
            </a:pPr>
            <a:r>
              <a:rPr lang="zh-CN" alt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rPr>
              <a:t>作业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1060450" y="833909"/>
            <a:ext cx="4668838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33797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301038" y="4702675"/>
            <a:ext cx="736600" cy="359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0" name="文本框 99"/>
          <p:cNvSpPr txBox="1"/>
          <p:nvPr/>
        </p:nvSpPr>
        <p:spPr>
          <a:xfrm>
            <a:off x="327026" y="1137554"/>
            <a:ext cx="8710295" cy="28683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eaLnBrk="1" latinLnBrk="0" hangingPunct="1">
              <a:lnSpc>
                <a:spcPct val="150000"/>
              </a:lnSpc>
            </a:pPr>
            <a:r>
              <a:rPr lang="en-US" altLang="zh-CN" sz="20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lang="zh-CN" sz="20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.骑自行车上陡坡时，有经验的同学会沿“s”型路线骑行，这样做的目的是（  ）</a:t>
            </a:r>
            <a:r>
              <a:rPr lang="zh-CN" altLang="en-US" sz="20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</a:t>
            </a:r>
          </a:p>
          <a:p>
            <a:pPr marL="0" indent="0" eaLnBrk="1" latinLnBrk="0" hangingPunct="1">
              <a:lnSpc>
                <a:spcPct val="150000"/>
              </a:lnSpc>
            </a:pPr>
            <a:r>
              <a:rPr lang="zh-CN" sz="20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A. 缩短上坡过程中所走的路程；</a:t>
            </a:r>
          </a:p>
          <a:p>
            <a:pPr marL="0" indent="0" eaLnBrk="1" latinLnBrk="0" hangingPunct="1">
              <a:lnSpc>
                <a:spcPct val="150000"/>
              </a:lnSpc>
            </a:pPr>
            <a:r>
              <a:rPr lang="zh-CN" sz="20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B. 减少上坡过程中所做的功；</a:t>
            </a:r>
          </a:p>
          <a:p>
            <a:pPr marL="0" indent="0" eaLnBrk="1" latinLnBrk="0" hangingPunct="1">
              <a:lnSpc>
                <a:spcPct val="150000"/>
              </a:lnSpc>
            </a:pPr>
            <a:r>
              <a:rPr lang="zh-CN" sz="20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C. 缩短上坡过程中所用的时间；</a:t>
            </a:r>
          </a:p>
          <a:p>
            <a:pPr marL="0" indent="0" eaLnBrk="1" latinLnBrk="0" hangingPunct="1">
              <a:lnSpc>
                <a:spcPct val="150000"/>
              </a:lnSpc>
            </a:pPr>
            <a:r>
              <a:rPr lang="zh-CN" sz="20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D. 减小上坡过程中所施加的力</a:t>
            </a:r>
            <a:endParaRPr lang="zh-CN" altLang="en-US" sz="2000" b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54648900"/>
      </p:ext>
    </p:extLst>
  </p:cSld>
  <p:clrMapOvr>
    <a:masterClrMapping/>
  </p:clrMapOvr>
  <p:transition spd="slow" advTm="2000">
    <p:dissolv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7025" y="300781"/>
            <a:ext cx="723900" cy="700229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ern="0">
              <a:solidFill>
                <a:sysClr val="windowText" lastClr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6386" name="Shape 112"/>
          <p:cNvSpPr>
            <a:spLocks noChangeArrowheads="1"/>
          </p:cNvSpPr>
          <p:nvPr/>
        </p:nvSpPr>
        <p:spPr bwMode="auto">
          <a:xfrm>
            <a:off x="284164" y="342158"/>
            <a:ext cx="809625" cy="585646"/>
          </a:xfrm>
          <a:prstGeom prst="rect">
            <a:avLst/>
          </a:prstGeom>
          <a:noFill/>
          <a:ln w="12700">
            <a:noFill/>
            <a:miter lim="400000"/>
          </a:ln>
        </p:spPr>
        <p:txBody>
          <a:bodyPr lIns="45719" rIns="45719">
            <a:spAutoFit/>
          </a:bodyPr>
          <a:lstStyle/>
          <a:p>
            <a:pPr algn="ctr"/>
            <a:r>
              <a:rPr lang="en-US" altLang="zh-CN" sz="3200">
                <a:solidFill>
                  <a:srgbClr val="FFFFFF"/>
                </a:solidFill>
                <a:latin typeface="Helvetica" pitchFamily="34" charset="0"/>
                <a:ea typeface="方正舒体" panose="02010601030101010101" charset="-122"/>
                <a:cs typeface="微软雅黑" panose="020B0503020204020204" charset="-122"/>
                <a:sym typeface="微软雅黑" panose="020B0503020204020204" charset="-122"/>
              </a:rPr>
              <a:t>1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203326" y="342158"/>
            <a:ext cx="1528763" cy="525172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none" lIns="45719" tIns="45719" rIns="45719" bIns="45719" spcCol="38100">
            <a:spAutoFit/>
          </a:bodyPr>
          <a:lstStyle/>
          <a:p>
            <a:pPr fontAlgn="auto" latinLnBrk="1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kern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课堂导入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1060450" y="833909"/>
            <a:ext cx="4668838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16389" name="图片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301038" y="4702675"/>
            <a:ext cx="736600" cy="359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AutoShape 12"/>
          <p:cNvSpPr>
            <a:spLocks noChangeArrowheads="1"/>
          </p:cNvSpPr>
          <p:nvPr/>
        </p:nvSpPr>
        <p:spPr bwMode="auto">
          <a:xfrm>
            <a:off x="3308985" y="375577"/>
            <a:ext cx="1437640" cy="458332"/>
          </a:xfrm>
          <a:prstGeom prst="flowChartAlternateProcess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观察与思考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327025" y="1001328"/>
            <a:ext cx="8710930" cy="1200574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我们生活中的机械不只是杠杆和滑轮，像轮轴、斜面、螺旋等都是机械。</a:t>
            </a:r>
          </a:p>
        </p:txBody>
      </p:sp>
      <p:pic>
        <p:nvPicPr>
          <p:cNvPr id="14" name="Picture 2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6709" y="2201584"/>
            <a:ext cx="2663825" cy="1806273"/>
          </a:xfrm>
          <a:prstGeom prst="rect">
            <a:avLst/>
          </a:prstGeom>
          <a:noFill/>
          <a:ln w="12700">
            <a:noFill/>
            <a:prstDash val="dash"/>
            <a:miter lim="800000"/>
            <a:headEnd/>
            <a:tailEnd/>
          </a:ln>
          <a:effectLst>
            <a:outerShdw dist="45791" dir="2021404" algn="ctr" rotWithShape="0">
              <a:srgbClr val="808080">
                <a:alpha val="79999"/>
              </a:srgbClr>
            </a:outerShdw>
          </a:effectLst>
        </p:spPr>
      </p:pic>
      <p:pic>
        <p:nvPicPr>
          <p:cNvPr id="7172" name="Picture 10" descr="http://www.kszyxx.net.cn/kexue/kexue-2/co5-2/52-2/inclin-1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64840" y="1821868"/>
            <a:ext cx="3409950" cy="221527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4" name="Picture 11" descr="http://pic1a.nipic.com/2008-11-26/2008112684128564_2.jpg"/>
          <p:cNvPicPr>
            <a:picLocks noChangeAspect="1"/>
          </p:cNvPicPr>
          <p:nvPr/>
        </p:nvPicPr>
        <p:blipFill>
          <a:blip r:embed="rId5"/>
          <a:srcRect b="5727"/>
          <a:stretch>
            <a:fillRect/>
          </a:stretch>
        </p:blipFill>
        <p:spPr>
          <a:xfrm>
            <a:off x="6869431" y="1850514"/>
            <a:ext cx="2168525" cy="215797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文本框 8"/>
          <p:cNvSpPr txBox="1"/>
          <p:nvPr/>
        </p:nvSpPr>
        <p:spPr>
          <a:xfrm>
            <a:off x="284481" y="4008492"/>
            <a:ext cx="7055485" cy="645484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图中均属于生活中的机械，它们各有哪些特点呢？</a:t>
            </a:r>
          </a:p>
        </p:txBody>
      </p:sp>
    </p:spTree>
    <p:extLst>
      <p:ext uri="{BB962C8B-B14F-4D97-AF65-F5344CB8AC3E}">
        <p14:creationId xmlns:p14="http://schemas.microsoft.com/office/powerpoint/2010/main" val="3373228912"/>
      </p:ext>
    </p:extLst>
  </p:cSld>
  <p:clrMapOvr>
    <a:masterClrMapping/>
  </p:clrMapOvr>
  <p:transition spd="slow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8" grpId="0" bldLvl="0" animBg="1"/>
      <p:bldP spid="9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7025" y="300781"/>
            <a:ext cx="723900" cy="700229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ern="0">
              <a:solidFill>
                <a:sysClr val="windowText" lastClr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33794" name="Shape 112"/>
          <p:cNvSpPr>
            <a:spLocks noChangeArrowheads="1"/>
          </p:cNvSpPr>
          <p:nvPr/>
        </p:nvSpPr>
        <p:spPr bwMode="auto">
          <a:xfrm>
            <a:off x="284164" y="342159"/>
            <a:ext cx="809625" cy="585009"/>
          </a:xfrm>
          <a:prstGeom prst="rect">
            <a:avLst/>
          </a:prstGeom>
          <a:noFill/>
          <a:ln w="12700">
            <a:noFill/>
            <a:miter lim="400000"/>
          </a:ln>
        </p:spPr>
        <p:txBody>
          <a:bodyPr lIns="45719" rIns="45719">
            <a:spAutoFit/>
          </a:bodyPr>
          <a:lstStyle/>
          <a:p>
            <a:pPr algn="ctr"/>
            <a:r>
              <a:rPr lang="en-US" altLang="zh-CN" sz="3200">
                <a:solidFill>
                  <a:srgbClr val="FFFFFF"/>
                </a:solidFill>
                <a:latin typeface="Helvetica" pitchFamily="34" charset="0"/>
                <a:ea typeface="方正舒体" panose="02010601030101010101" charset="-122"/>
                <a:cs typeface="微软雅黑" panose="020B0503020204020204" charset="-122"/>
                <a:sym typeface="微软雅黑" panose="020B0503020204020204" charset="-122"/>
              </a:rPr>
              <a:t>6</a:t>
            </a:r>
            <a:endParaRPr lang="zh-CN" altLang="zh-CN" sz="3200">
              <a:solidFill>
                <a:srgbClr val="FFFFFF"/>
              </a:solidFill>
              <a:latin typeface="Helvetica" pitchFamily="34" charset="0"/>
              <a:ea typeface="方正舒体" panose="02010601030101010101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03325" y="342158"/>
            <a:ext cx="810476" cy="52321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none" lIns="45719" tIns="45719" rIns="45719" bIns="45719">
            <a:spAutoFit/>
          </a:bodyPr>
          <a:lstStyle/>
          <a:p>
            <a:pPr latinLnBrk="1" hangingPunct="0">
              <a:defRPr/>
            </a:pPr>
            <a:r>
              <a:rPr lang="zh-CN" alt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rPr>
              <a:t>作业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1060450" y="833909"/>
            <a:ext cx="4668838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33797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301038" y="4702675"/>
            <a:ext cx="736600" cy="359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0" name="文本框 99"/>
          <p:cNvSpPr txBox="1"/>
          <p:nvPr/>
        </p:nvSpPr>
        <p:spPr>
          <a:xfrm>
            <a:off x="327026" y="1137554"/>
            <a:ext cx="8710295" cy="19428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eaLnBrk="1" latinLnBrk="0" hangingPunct="1">
              <a:lnSpc>
                <a:spcPct val="150000"/>
              </a:lnSpc>
            </a:pPr>
            <a:r>
              <a:rPr lang="en-US" altLang="zh-CN" sz="20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lang="zh-CN" sz="20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.在斜面上拉一个重4.5N的物体到高处，如图，沿斜面向上的拉力F为1.8N时，物体匀速前进．斜面长s=1.2m、高h=0.3m。把重物直接提升h所做的功作为有用功，物体在斜面上运动时受的摩擦力f=________N；这个斜面的机械效率多大________？</a:t>
            </a:r>
          </a:p>
        </p:txBody>
      </p:sp>
      <p:pic>
        <p:nvPicPr>
          <p:cNvPr id="3" name="图片 -2147482601" descr=" "/>
          <p:cNvPicPr>
            <a:picLocks noChangeAspect="1"/>
          </p:cNvPicPr>
          <p:nvPr/>
        </p:nvPicPr>
        <p:blipFill>
          <a:blip r:embed="rId4" r:link="rId5"/>
          <a:stretch>
            <a:fillRect/>
          </a:stretch>
        </p:blipFill>
        <p:spPr>
          <a:xfrm>
            <a:off x="1849120" y="3360462"/>
            <a:ext cx="4991100" cy="1219672"/>
          </a:xfrm>
          <a:prstGeom prst="rect">
            <a:avLst/>
          </a:prstGeom>
          <a:noFill/>
          <a:ln w="9525">
            <a:noFill/>
          </a:ln>
        </p:spPr>
      </p:pic>
    </p:spTree>
    <p:extLst>
      <p:ext uri="{BB962C8B-B14F-4D97-AF65-F5344CB8AC3E}">
        <p14:creationId xmlns:p14="http://schemas.microsoft.com/office/powerpoint/2010/main" val="1250119359"/>
      </p:ext>
    </p:extLst>
  </p:cSld>
  <p:clrMapOvr>
    <a:masterClrMapping/>
  </p:clrMapOvr>
  <p:transition spd="slow" advTm="2000">
    <p:dissolv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7025" y="300781"/>
            <a:ext cx="723900" cy="700229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ern="0">
              <a:solidFill>
                <a:sysClr val="windowText" lastClr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33794" name="Shape 112"/>
          <p:cNvSpPr>
            <a:spLocks noChangeArrowheads="1"/>
          </p:cNvSpPr>
          <p:nvPr/>
        </p:nvSpPr>
        <p:spPr bwMode="auto">
          <a:xfrm>
            <a:off x="284164" y="342159"/>
            <a:ext cx="809625" cy="585009"/>
          </a:xfrm>
          <a:prstGeom prst="rect">
            <a:avLst/>
          </a:prstGeom>
          <a:noFill/>
          <a:ln w="12700">
            <a:noFill/>
            <a:miter lim="400000"/>
          </a:ln>
        </p:spPr>
        <p:txBody>
          <a:bodyPr lIns="45719" rIns="45719">
            <a:spAutoFit/>
          </a:bodyPr>
          <a:lstStyle/>
          <a:p>
            <a:pPr algn="ctr"/>
            <a:r>
              <a:rPr lang="en-US" altLang="zh-CN" sz="3200">
                <a:solidFill>
                  <a:srgbClr val="FFFFFF"/>
                </a:solidFill>
                <a:latin typeface="Helvetica" pitchFamily="34" charset="0"/>
                <a:ea typeface="方正舒体" panose="02010601030101010101" charset="-122"/>
                <a:cs typeface="微软雅黑" panose="020B0503020204020204" charset="-122"/>
                <a:sym typeface="微软雅黑" panose="020B0503020204020204" charset="-122"/>
              </a:rPr>
              <a:t>6</a:t>
            </a:r>
            <a:endParaRPr lang="zh-CN" altLang="zh-CN" sz="3200">
              <a:solidFill>
                <a:srgbClr val="FFFFFF"/>
              </a:solidFill>
              <a:latin typeface="Helvetica" pitchFamily="34" charset="0"/>
              <a:ea typeface="方正舒体" panose="02010601030101010101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03325" y="342158"/>
            <a:ext cx="810476" cy="52321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none" lIns="45719" tIns="45719" rIns="45719" bIns="45719">
            <a:spAutoFit/>
          </a:bodyPr>
          <a:lstStyle/>
          <a:p>
            <a:pPr latinLnBrk="1" hangingPunct="0">
              <a:defRPr/>
            </a:pPr>
            <a:r>
              <a:rPr lang="zh-CN" alt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rPr>
              <a:t>作业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1060450" y="833909"/>
            <a:ext cx="4668838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33797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301038" y="4702675"/>
            <a:ext cx="736600" cy="359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0" name="文本框 99"/>
          <p:cNvSpPr txBox="1"/>
          <p:nvPr/>
        </p:nvSpPr>
        <p:spPr>
          <a:xfrm>
            <a:off x="327026" y="1137554"/>
            <a:ext cx="8710295" cy="14800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eaLnBrk="1" latinLnBrk="0" hangingPunct="1">
              <a:lnSpc>
                <a:spcPct val="150000"/>
              </a:lnSpc>
            </a:pPr>
            <a:r>
              <a:rPr lang="en-US" altLang="zh-CN" sz="20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</a:t>
            </a:r>
            <a:r>
              <a:rPr lang="zh-CN" sz="20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.斜面长10米，高2米，机械效率80%，将一重为400牛的物体沿斜面底端匀速拉到顶端，则物体与斜面之间的摩擦力为（  ）。            </a:t>
            </a:r>
          </a:p>
          <a:p>
            <a:pPr marL="0" indent="0" eaLnBrk="1" latinLnBrk="0" hangingPunct="1">
              <a:lnSpc>
                <a:spcPct val="150000"/>
              </a:lnSpc>
            </a:pPr>
            <a:r>
              <a:rPr lang="zh-CN" sz="20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A. 180牛       B. 100牛          C. 80牛             D. 20牛</a:t>
            </a:r>
          </a:p>
        </p:txBody>
      </p:sp>
    </p:spTree>
    <p:extLst>
      <p:ext uri="{BB962C8B-B14F-4D97-AF65-F5344CB8AC3E}">
        <p14:creationId xmlns:p14="http://schemas.microsoft.com/office/powerpoint/2010/main" val="3718537263"/>
      </p:ext>
    </p:extLst>
  </p:cSld>
  <p:clrMapOvr>
    <a:masterClrMapping/>
  </p:clrMapOvr>
  <p:transition spd="slow" advTm="2000">
    <p:dissolv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7025" y="300781"/>
            <a:ext cx="723900" cy="700229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ern="0">
              <a:solidFill>
                <a:sysClr val="windowText" lastClr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8434" name="Shape 112"/>
          <p:cNvSpPr>
            <a:spLocks noChangeArrowheads="1"/>
          </p:cNvSpPr>
          <p:nvPr/>
        </p:nvSpPr>
        <p:spPr bwMode="auto">
          <a:xfrm>
            <a:off x="284164" y="342158"/>
            <a:ext cx="809625" cy="580871"/>
          </a:xfrm>
          <a:prstGeom prst="rect">
            <a:avLst/>
          </a:prstGeom>
          <a:noFill/>
          <a:ln w="12700">
            <a:noFill/>
            <a:miter lim="400000"/>
          </a:ln>
        </p:spPr>
        <p:txBody>
          <a:bodyPr lIns="45719" rIns="45719">
            <a:spAutoFit/>
          </a:bodyPr>
          <a:lstStyle/>
          <a:p>
            <a:pPr algn="ctr"/>
            <a:r>
              <a:rPr lang="en-US" altLang="zh-CN" sz="3200">
                <a:solidFill>
                  <a:srgbClr val="FFFFFF"/>
                </a:solidFill>
                <a:latin typeface="Helvetica" pitchFamily="34" charset="0"/>
                <a:ea typeface="方正舒体" panose="02010601030101010101" charset="-122"/>
                <a:cs typeface="微软雅黑" panose="020B0503020204020204" charset="-122"/>
                <a:sym typeface="微软雅黑" panose="020B0503020204020204" charset="-122"/>
              </a:rPr>
              <a:t>2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203326" y="342158"/>
            <a:ext cx="1514475" cy="520397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none" lIns="45719" tIns="45719" rIns="45719" bIns="45719">
            <a:spAutoFit/>
          </a:bodyPr>
          <a:lstStyle/>
          <a:p>
            <a:pPr latinLnBrk="1" hangingPunct="0">
              <a:defRPr/>
            </a:pPr>
            <a:r>
              <a:rPr lang="zh-CN" alt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rPr>
              <a:t>学习目标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1060450" y="833909"/>
            <a:ext cx="4668838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18437" name="图片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301038" y="4702675"/>
            <a:ext cx="736600" cy="359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7" name="矩形 24578"/>
          <p:cNvSpPr/>
          <p:nvPr/>
        </p:nvSpPr>
        <p:spPr>
          <a:xfrm>
            <a:off x="284480" y="1001327"/>
            <a:ext cx="8017510" cy="1774762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pPr>
              <a:lnSpc>
                <a:spcPct val="140000"/>
              </a:lnSpc>
            </a:pPr>
            <a:r>
              <a:rPr lang="en-US" altLang="zh-CN" sz="26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</a:t>
            </a:r>
            <a:r>
              <a:rPr lang="zh-CN" altLang="en-US" sz="26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知道什么是轮轴、斜面和螺旋；</a:t>
            </a:r>
          </a:p>
          <a:p>
            <a:pPr>
              <a:lnSpc>
                <a:spcPct val="140000"/>
              </a:lnSpc>
            </a:pPr>
            <a:r>
              <a:rPr lang="en-US" altLang="zh-CN" sz="26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2.</a:t>
            </a:r>
            <a:r>
              <a:rPr lang="zh-CN" altLang="en-US" sz="26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认识轮轴特点；</a:t>
            </a:r>
          </a:p>
          <a:p>
            <a:pPr>
              <a:lnSpc>
                <a:spcPct val="140000"/>
              </a:lnSpc>
            </a:pPr>
            <a:r>
              <a:rPr lang="en-US" altLang="zh-CN" sz="26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3.</a:t>
            </a:r>
            <a:r>
              <a:rPr lang="zh-CN" altLang="en-US" sz="26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会分析斜面的应用。</a:t>
            </a:r>
          </a:p>
        </p:txBody>
      </p:sp>
    </p:spTree>
    <p:extLst>
      <p:ext uri="{BB962C8B-B14F-4D97-AF65-F5344CB8AC3E}">
        <p14:creationId xmlns:p14="http://schemas.microsoft.com/office/powerpoint/2010/main" val="3620580586"/>
      </p:ext>
    </p:extLst>
  </p:cSld>
  <p:clrMapOvr>
    <a:masterClrMapping/>
  </p:clrMapOvr>
  <p:transition spd="slow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40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409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1000"/>
                                        <p:tgtEl>
                                          <p:spTgt spid="409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7025" y="300781"/>
            <a:ext cx="723900" cy="700229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ern="0">
              <a:solidFill>
                <a:sysClr val="windowText" lastClr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6386" name="Shape 112"/>
          <p:cNvSpPr>
            <a:spLocks noChangeArrowheads="1"/>
          </p:cNvSpPr>
          <p:nvPr/>
        </p:nvSpPr>
        <p:spPr bwMode="auto">
          <a:xfrm>
            <a:off x="284164" y="342159"/>
            <a:ext cx="809625" cy="585009"/>
          </a:xfrm>
          <a:prstGeom prst="rect">
            <a:avLst/>
          </a:prstGeom>
          <a:noFill/>
          <a:ln w="12700">
            <a:noFill/>
            <a:miter lim="400000"/>
          </a:ln>
        </p:spPr>
        <p:txBody>
          <a:bodyPr lIns="45719" rIns="45719">
            <a:spAutoFit/>
          </a:bodyPr>
          <a:lstStyle/>
          <a:p>
            <a:pPr algn="ctr"/>
            <a:r>
              <a:rPr lang="en-US" altLang="zh-CN" sz="3200">
                <a:solidFill>
                  <a:srgbClr val="FFFFFF"/>
                </a:solidFill>
                <a:latin typeface="Helvetica" pitchFamily="34" charset="0"/>
                <a:ea typeface="方正舒体" panose="02010601030101010101" charset="-122"/>
                <a:cs typeface="微软雅黑" panose="020B0503020204020204" charset="-122"/>
                <a:sym typeface="微软雅黑" panose="020B0503020204020204" charset="-122"/>
              </a:rPr>
              <a:t>3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203325" y="342158"/>
            <a:ext cx="1528622" cy="52321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none" lIns="45719" tIns="45719" rIns="45719" bIns="45719" spcCol="38100">
            <a:spAutoFit/>
          </a:bodyPr>
          <a:lstStyle/>
          <a:p>
            <a:pPr fontAlgn="auto" latinLnBrk="1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kern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课堂活动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1060450" y="833909"/>
            <a:ext cx="4668838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16389" name="图片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301038" y="4702675"/>
            <a:ext cx="736600" cy="359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AutoShape 12"/>
          <p:cNvSpPr>
            <a:spLocks noChangeArrowheads="1"/>
          </p:cNvSpPr>
          <p:nvPr/>
        </p:nvSpPr>
        <p:spPr bwMode="auto">
          <a:xfrm>
            <a:off x="3308985" y="375577"/>
            <a:ext cx="1203960" cy="458332"/>
          </a:xfrm>
          <a:prstGeom prst="flowChartAlternateProcess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1.</a:t>
            </a:r>
            <a:r>
              <a:rPr kumimoji="0" lang="zh-CN" altLang="en-US" sz="20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轮轴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2203451" y="1001328"/>
            <a:ext cx="6958965" cy="1200574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轮轴由两个半径不等的圆柱固定在同一轴线上组成的，大的称为轮，小的称为轴。</a:t>
            </a:r>
            <a:endParaRPr kumimoji="0" lang="zh-CN" altLang="en-US" sz="2400" i="0" u="none" strike="noStrike" cap="none" spc="0" normalizeH="0" baseline="0" dirty="0">
              <a:ln>
                <a:noFill/>
              </a:ln>
              <a:solidFill>
                <a:schemeClr val="tx1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1" name="AutoShape 12"/>
          <p:cNvSpPr>
            <a:spLocks noChangeArrowheads="1"/>
          </p:cNvSpPr>
          <p:nvPr/>
        </p:nvSpPr>
        <p:spPr bwMode="auto">
          <a:xfrm>
            <a:off x="296545" y="1165563"/>
            <a:ext cx="1828800" cy="420774"/>
          </a:xfrm>
          <a:prstGeom prst="flowChartAlternateProcess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什么是轮轴</a:t>
            </a:r>
          </a:p>
        </p:txBody>
      </p:sp>
      <p:pic>
        <p:nvPicPr>
          <p:cNvPr id="11267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53741" y="2201902"/>
            <a:ext cx="2635885" cy="2705430"/>
          </a:xfrm>
          <a:prstGeom prst="rect">
            <a:avLst/>
          </a:prstGeom>
          <a:noFill/>
          <a:ln w="9525">
            <a:noFill/>
          </a:ln>
        </p:spPr>
      </p:pic>
    </p:spTree>
    <p:extLst>
      <p:ext uri="{BB962C8B-B14F-4D97-AF65-F5344CB8AC3E}">
        <p14:creationId xmlns:p14="http://schemas.microsoft.com/office/powerpoint/2010/main" val="899246724"/>
      </p:ext>
    </p:extLst>
  </p:cSld>
  <p:clrMapOvr>
    <a:masterClrMapping/>
  </p:clrMapOvr>
  <p:transition spd="slow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1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7025" y="300781"/>
            <a:ext cx="723900" cy="700229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ern="0">
              <a:solidFill>
                <a:sysClr val="windowText" lastClr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6386" name="Shape 112"/>
          <p:cNvSpPr>
            <a:spLocks noChangeArrowheads="1"/>
          </p:cNvSpPr>
          <p:nvPr/>
        </p:nvSpPr>
        <p:spPr bwMode="auto">
          <a:xfrm>
            <a:off x="284164" y="342159"/>
            <a:ext cx="809625" cy="585009"/>
          </a:xfrm>
          <a:prstGeom prst="rect">
            <a:avLst/>
          </a:prstGeom>
          <a:noFill/>
          <a:ln w="12700">
            <a:noFill/>
            <a:miter lim="400000"/>
          </a:ln>
        </p:spPr>
        <p:txBody>
          <a:bodyPr lIns="45719" rIns="45719">
            <a:spAutoFit/>
          </a:bodyPr>
          <a:lstStyle/>
          <a:p>
            <a:pPr algn="ctr"/>
            <a:r>
              <a:rPr lang="en-US" altLang="zh-CN" sz="3200">
                <a:solidFill>
                  <a:srgbClr val="FFFFFF"/>
                </a:solidFill>
                <a:latin typeface="Helvetica" pitchFamily="34" charset="0"/>
                <a:ea typeface="方正舒体" panose="02010601030101010101" charset="-122"/>
                <a:cs typeface="微软雅黑" panose="020B0503020204020204" charset="-122"/>
                <a:sym typeface="微软雅黑" panose="020B0503020204020204" charset="-122"/>
              </a:rPr>
              <a:t>3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203325" y="342158"/>
            <a:ext cx="1528622" cy="52321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none" lIns="45719" tIns="45719" rIns="45719" bIns="45719" spcCol="38100">
            <a:spAutoFit/>
          </a:bodyPr>
          <a:lstStyle/>
          <a:p>
            <a:pPr fontAlgn="auto" latinLnBrk="1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kern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课堂活动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1060450" y="833909"/>
            <a:ext cx="4668838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16389" name="图片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301038" y="4702675"/>
            <a:ext cx="736600" cy="359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AutoShape 12"/>
          <p:cNvSpPr>
            <a:spLocks noChangeArrowheads="1"/>
          </p:cNvSpPr>
          <p:nvPr/>
        </p:nvSpPr>
        <p:spPr bwMode="auto">
          <a:xfrm>
            <a:off x="3308985" y="375577"/>
            <a:ext cx="1203960" cy="458332"/>
          </a:xfrm>
          <a:prstGeom prst="flowChartAlternateProcess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1.</a:t>
            </a:r>
            <a:r>
              <a:rPr kumimoji="0" lang="zh-CN" altLang="en-US" sz="20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轮轴</a:t>
            </a:r>
          </a:p>
        </p:txBody>
      </p:sp>
      <p:sp>
        <p:nvSpPr>
          <p:cNvPr id="11" name="AutoShape 12"/>
          <p:cNvSpPr>
            <a:spLocks noChangeArrowheads="1"/>
          </p:cNvSpPr>
          <p:nvPr/>
        </p:nvSpPr>
        <p:spPr bwMode="auto">
          <a:xfrm>
            <a:off x="296545" y="1165563"/>
            <a:ext cx="2072640" cy="420774"/>
          </a:xfrm>
          <a:prstGeom prst="flowChartAlternateProcess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生活中的轮轴</a:t>
            </a:r>
          </a:p>
        </p:txBody>
      </p:sp>
      <p:pic>
        <p:nvPicPr>
          <p:cNvPr id="15363" name="Picture 12" descr="http://image2.sina.com.cn/qc/photo/audia8/U673P33T148D7924F2100DT20040917103526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46165" y="1234949"/>
            <a:ext cx="2627630" cy="173529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64" name="Picture 14" descr="http://l.b2b168.com/2013/04/20/15/201304201545254085664.jpg"/>
          <p:cNvPicPr>
            <a:picLocks noChangeAspect="1"/>
          </p:cNvPicPr>
          <p:nvPr/>
        </p:nvPicPr>
        <p:blipFill>
          <a:blip r:embed="rId4"/>
          <a:srcRect t="5458" b="7542"/>
          <a:stretch>
            <a:fillRect/>
          </a:stretch>
        </p:blipFill>
        <p:spPr>
          <a:xfrm>
            <a:off x="2715896" y="1129278"/>
            <a:ext cx="2615565" cy="1840966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65" name="Picture 1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27026" y="3124931"/>
            <a:ext cx="2835275" cy="19377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66" name="Picture 19" descr="http://imgt4.bdstatic.com/it/u=1298728360,3272973064&amp;fm=23&amp;gp=0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46501" y="3157397"/>
            <a:ext cx="2971165" cy="1905259"/>
          </a:xfrm>
          <a:prstGeom prst="rect">
            <a:avLst/>
          </a:prstGeom>
          <a:noFill/>
          <a:ln w="9525">
            <a:noFill/>
          </a:ln>
        </p:spPr>
      </p:pic>
    </p:spTree>
    <p:extLst>
      <p:ext uri="{BB962C8B-B14F-4D97-AF65-F5344CB8AC3E}">
        <p14:creationId xmlns:p14="http://schemas.microsoft.com/office/powerpoint/2010/main" val="1816003572"/>
      </p:ext>
    </p:extLst>
  </p:cSld>
  <p:clrMapOvr>
    <a:masterClrMapping/>
  </p:clrMapOvr>
  <p:transition spd="slow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1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7025" y="300781"/>
            <a:ext cx="723900" cy="700229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ern="0">
              <a:solidFill>
                <a:sysClr val="windowText" lastClr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6386" name="Shape 112"/>
          <p:cNvSpPr>
            <a:spLocks noChangeArrowheads="1"/>
          </p:cNvSpPr>
          <p:nvPr/>
        </p:nvSpPr>
        <p:spPr bwMode="auto">
          <a:xfrm>
            <a:off x="284164" y="342159"/>
            <a:ext cx="809625" cy="585009"/>
          </a:xfrm>
          <a:prstGeom prst="rect">
            <a:avLst/>
          </a:prstGeom>
          <a:noFill/>
          <a:ln w="12700">
            <a:noFill/>
            <a:miter lim="400000"/>
          </a:ln>
        </p:spPr>
        <p:txBody>
          <a:bodyPr lIns="45719" rIns="45719">
            <a:spAutoFit/>
          </a:bodyPr>
          <a:lstStyle/>
          <a:p>
            <a:pPr algn="ctr"/>
            <a:r>
              <a:rPr lang="en-US" altLang="zh-CN" sz="3200">
                <a:solidFill>
                  <a:srgbClr val="FFFFFF"/>
                </a:solidFill>
                <a:latin typeface="Helvetica" pitchFamily="34" charset="0"/>
                <a:ea typeface="方正舒体" panose="02010601030101010101" charset="-122"/>
                <a:cs typeface="微软雅黑" panose="020B0503020204020204" charset="-122"/>
                <a:sym typeface="微软雅黑" panose="020B0503020204020204" charset="-122"/>
              </a:rPr>
              <a:t>3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203325" y="342158"/>
            <a:ext cx="1528622" cy="52321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none" lIns="45719" tIns="45719" rIns="45719" bIns="45719" spcCol="38100">
            <a:spAutoFit/>
          </a:bodyPr>
          <a:lstStyle/>
          <a:p>
            <a:pPr fontAlgn="auto" latinLnBrk="1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kern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课堂活动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1060450" y="833909"/>
            <a:ext cx="4668838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16389" name="图片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301038" y="4702675"/>
            <a:ext cx="736600" cy="359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AutoShape 12"/>
          <p:cNvSpPr>
            <a:spLocks noChangeArrowheads="1"/>
          </p:cNvSpPr>
          <p:nvPr/>
        </p:nvSpPr>
        <p:spPr bwMode="auto">
          <a:xfrm>
            <a:off x="3308985" y="375577"/>
            <a:ext cx="1203960" cy="458332"/>
          </a:xfrm>
          <a:prstGeom prst="flowChartAlternateProcess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1.</a:t>
            </a:r>
            <a:r>
              <a:rPr kumimoji="0" lang="zh-CN" altLang="en-US" sz="20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轮轴</a:t>
            </a:r>
          </a:p>
        </p:txBody>
      </p:sp>
      <p:sp>
        <p:nvSpPr>
          <p:cNvPr id="11" name="AutoShape 12"/>
          <p:cNvSpPr>
            <a:spLocks noChangeArrowheads="1"/>
          </p:cNvSpPr>
          <p:nvPr/>
        </p:nvSpPr>
        <p:spPr bwMode="auto">
          <a:xfrm>
            <a:off x="296545" y="1165563"/>
            <a:ext cx="2539365" cy="420774"/>
          </a:xfrm>
          <a:prstGeom prst="flowChartAlternateProcess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杠杆变形与轮轴</a:t>
            </a:r>
          </a:p>
        </p:txBody>
      </p:sp>
      <p:sp>
        <p:nvSpPr>
          <p:cNvPr id="6" name="Rectangle 4"/>
          <p:cNvSpPr/>
          <p:nvPr/>
        </p:nvSpPr>
        <p:spPr>
          <a:xfrm>
            <a:off x="2857501" y="998145"/>
            <a:ext cx="6067425" cy="64675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latinLnBrk="0" hangingPunct="0">
              <a:lnSpc>
                <a:spcPct val="150000"/>
              </a:lnSpc>
              <a:buFontTx/>
            </a:pPr>
            <a:r>
              <a:rPr lang="zh-CN" altLang="en-US" sz="2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轮轴实质可看做是一个可以连续转动的杠杆</a:t>
            </a:r>
          </a:p>
        </p:txBody>
      </p:sp>
      <p:grpSp>
        <p:nvGrpSpPr>
          <p:cNvPr id="4098" name="Group 6"/>
          <p:cNvGrpSpPr/>
          <p:nvPr/>
        </p:nvGrpSpPr>
        <p:grpSpPr>
          <a:xfrm>
            <a:off x="945515" y="1993106"/>
            <a:ext cx="7030720" cy="2587028"/>
            <a:chOff x="358" y="979"/>
            <a:chExt cx="5226" cy="1891"/>
          </a:xfrm>
        </p:grpSpPr>
        <p:pic>
          <p:nvPicPr>
            <p:cNvPr id="4101" name="Picture 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58" y="979"/>
              <a:ext cx="5226" cy="171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4102" name="Picture 5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34" y="2606"/>
              <a:ext cx="990" cy="264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  <p:extLst>
      <p:ext uri="{BB962C8B-B14F-4D97-AF65-F5344CB8AC3E}">
        <p14:creationId xmlns:p14="http://schemas.microsoft.com/office/powerpoint/2010/main" val="413069351"/>
      </p:ext>
    </p:extLst>
  </p:cSld>
  <p:clrMapOvr>
    <a:masterClrMapping/>
  </p:clrMapOvr>
  <p:transition spd="slow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1" grpId="0" bldLvl="0" animBg="1"/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7025" y="300781"/>
            <a:ext cx="723900" cy="700229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ern="0">
              <a:solidFill>
                <a:sysClr val="windowText" lastClr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6386" name="Shape 112"/>
          <p:cNvSpPr>
            <a:spLocks noChangeArrowheads="1"/>
          </p:cNvSpPr>
          <p:nvPr/>
        </p:nvSpPr>
        <p:spPr bwMode="auto">
          <a:xfrm>
            <a:off x="284164" y="342159"/>
            <a:ext cx="809625" cy="585009"/>
          </a:xfrm>
          <a:prstGeom prst="rect">
            <a:avLst/>
          </a:prstGeom>
          <a:noFill/>
          <a:ln w="12700">
            <a:noFill/>
            <a:miter lim="400000"/>
          </a:ln>
        </p:spPr>
        <p:txBody>
          <a:bodyPr lIns="45719" rIns="45719">
            <a:spAutoFit/>
          </a:bodyPr>
          <a:lstStyle/>
          <a:p>
            <a:pPr algn="ctr"/>
            <a:r>
              <a:rPr lang="en-US" altLang="zh-CN" sz="3200">
                <a:solidFill>
                  <a:srgbClr val="FFFFFF"/>
                </a:solidFill>
                <a:latin typeface="Helvetica" pitchFamily="34" charset="0"/>
                <a:ea typeface="方正舒体" panose="02010601030101010101" charset="-122"/>
                <a:cs typeface="微软雅黑" panose="020B0503020204020204" charset="-122"/>
                <a:sym typeface="微软雅黑" panose="020B0503020204020204" charset="-122"/>
              </a:rPr>
              <a:t>3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203325" y="342158"/>
            <a:ext cx="1528622" cy="52321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none" lIns="45719" tIns="45719" rIns="45719" bIns="45719" spcCol="38100">
            <a:spAutoFit/>
          </a:bodyPr>
          <a:lstStyle/>
          <a:p>
            <a:pPr fontAlgn="auto" latinLnBrk="1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kern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课堂活动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1060450" y="833909"/>
            <a:ext cx="4668838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16389" name="图片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301038" y="4702675"/>
            <a:ext cx="736600" cy="359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AutoShape 12"/>
          <p:cNvSpPr>
            <a:spLocks noChangeArrowheads="1"/>
          </p:cNvSpPr>
          <p:nvPr/>
        </p:nvSpPr>
        <p:spPr bwMode="auto">
          <a:xfrm>
            <a:off x="3308985" y="375577"/>
            <a:ext cx="1203960" cy="458332"/>
          </a:xfrm>
          <a:prstGeom prst="flowChartAlternateProcess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1.</a:t>
            </a:r>
            <a:r>
              <a:rPr kumimoji="0" lang="zh-CN" altLang="en-US" sz="20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轮轴</a:t>
            </a:r>
          </a:p>
        </p:txBody>
      </p:sp>
      <p:sp>
        <p:nvSpPr>
          <p:cNvPr id="11" name="AutoShape 12"/>
          <p:cNvSpPr>
            <a:spLocks noChangeArrowheads="1"/>
          </p:cNvSpPr>
          <p:nvPr/>
        </p:nvSpPr>
        <p:spPr bwMode="auto">
          <a:xfrm>
            <a:off x="296546" y="1165563"/>
            <a:ext cx="1750695" cy="420774"/>
          </a:xfrm>
          <a:prstGeom prst="flowChartAlternateProcess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轮轴的原理</a:t>
            </a:r>
            <a:endParaRPr kumimoji="0" lang="en-US" altLang="zh-CN" sz="2400" b="0" i="0" u="none" strike="noStrike" kern="1200" cap="none" spc="0" normalizeH="0" baseline="0" noProof="1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pic>
        <p:nvPicPr>
          <p:cNvPr id="5122" name="Picture 3" descr="11-图片-32 轮轴 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97016" y="1371176"/>
            <a:ext cx="1527175" cy="3060319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2286" name="Rectangle 14"/>
          <p:cNvSpPr/>
          <p:nvPr/>
        </p:nvSpPr>
        <p:spPr>
          <a:xfrm>
            <a:off x="7820026" y="2387144"/>
            <a:ext cx="308098" cy="36933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>
              <a:buFontTx/>
            </a:pPr>
            <a:r>
              <a:rPr lang="en-US" altLang="zh-CN" sz="1800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</a:rPr>
              <a:t>F</a:t>
            </a:r>
            <a:endParaRPr lang="en-US" altLang="zh-CN" sz="1800" baseline="-25000">
              <a:solidFill>
                <a:schemeClr val="accent2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82287" name="Rectangle 15"/>
          <p:cNvSpPr/>
          <p:nvPr/>
        </p:nvSpPr>
        <p:spPr>
          <a:xfrm>
            <a:off x="6771005" y="2940961"/>
            <a:ext cx="353060" cy="36921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>
              <a:buFontTx/>
            </a:pPr>
            <a:r>
              <a:rPr lang="en-US" altLang="zh-CN" sz="1800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</a:rPr>
              <a:t>G</a:t>
            </a:r>
            <a:endParaRPr lang="en-US" altLang="zh-CN" sz="1800" baseline="-25000">
              <a:solidFill>
                <a:schemeClr val="accent2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82288" name="Rectangle 16"/>
          <p:cNvSpPr/>
          <p:nvPr/>
        </p:nvSpPr>
        <p:spPr>
          <a:xfrm>
            <a:off x="7124066" y="1044614"/>
            <a:ext cx="272832" cy="36933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>
              <a:buFontTx/>
            </a:pPr>
            <a:r>
              <a:rPr lang="en-US" altLang="zh-CN" sz="1800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</a:rPr>
              <a:t>r</a:t>
            </a:r>
          </a:p>
        </p:txBody>
      </p:sp>
      <p:sp>
        <p:nvSpPr>
          <p:cNvPr id="182289" name="Rectangle 17"/>
          <p:cNvSpPr/>
          <p:nvPr/>
        </p:nvSpPr>
        <p:spPr>
          <a:xfrm>
            <a:off x="7393941" y="1044614"/>
            <a:ext cx="332105" cy="36921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>
              <a:buFontTx/>
            </a:pPr>
            <a:r>
              <a:rPr lang="en-US" altLang="zh-CN" sz="1800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</a:rPr>
              <a:t>R</a:t>
            </a:r>
          </a:p>
        </p:txBody>
      </p:sp>
      <p:sp>
        <p:nvSpPr>
          <p:cNvPr id="182285" name="Rectangle 13"/>
          <p:cNvSpPr/>
          <p:nvPr/>
        </p:nvSpPr>
        <p:spPr>
          <a:xfrm>
            <a:off x="413386" y="1805954"/>
            <a:ext cx="1633855" cy="4615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>
              <a:buFontTx/>
            </a:pPr>
            <a:r>
              <a:rPr lang="en-US" altLang="zh-CN" sz="2400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</a:rPr>
              <a:t>F·R=</a:t>
            </a:r>
            <a:r>
              <a:rPr lang="en-US" altLang="zh-CN" sz="2400" err="1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</a:rPr>
              <a:t>G·r</a:t>
            </a:r>
            <a:endParaRPr lang="en-US" altLang="zh-CN" sz="2400" baseline="-25000">
              <a:solidFill>
                <a:schemeClr val="accent2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3" name="Group 5"/>
          <p:cNvGrpSpPr/>
          <p:nvPr/>
        </p:nvGrpSpPr>
        <p:grpSpPr>
          <a:xfrm>
            <a:off x="2047241" y="1608617"/>
            <a:ext cx="1266825" cy="856953"/>
            <a:chOff x="568" y="1757"/>
            <a:chExt cx="798" cy="582"/>
          </a:xfrm>
        </p:grpSpPr>
        <p:sp>
          <p:nvSpPr>
            <p:cNvPr id="5132" name="Line 6"/>
            <p:cNvSpPr/>
            <p:nvPr/>
          </p:nvSpPr>
          <p:spPr>
            <a:xfrm>
              <a:off x="1124" y="2066"/>
              <a:ext cx="240" cy="0"/>
            </a:xfrm>
            <a:prstGeom prst="line">
              <a:avLst/>
            </a:prstGeom>
            <a:ln w="28575" cap="flat" cmpd="sng">
              <a:solidFill>
                <a:schemeClr val="accent2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133" name="Rectangle 7"/>
            <p:cNvSpPr/>
            <p:nvPr/>
          </p:nvSpPr>
          <p:spPr>
            <a:xfrm>
              <a:off x="1126" y="2026"/>
              <a:ext cx="240" cy="31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eaLnBrk="0" hangingPunct="0">
                <a:buFontTx/>
              </a:pPr>
              <a:r>
                <a:rPr lang="en-US" altLang="zh-CN" sz="2400">
                  <a:solidFill>
                    <a:schemeClr val="accent2"/>
                  </a:solidFill>
                  <a:latin typeface="微软雅黑" panose="020B0503020204020204" charset="-122"/>
                  <a:ea typeface="微软雅黑" panose="020B0503020204020204" charset="-122"/>
                </a:rPr>
                <a:t>R</a:t>
              </a:r>
            </a:p>
          </p:txBody>
        </p:sp>
        <p:sp>
          <p:nvSpPr>
            <p:cNvPr id="5134" name="Rectangle 8"/>
            <p:cNvSpPr/>
            <p:nvPr/>
          </p:nvSpPr>
          <p:spPr>
            <a:xfrm>
              <a:off x="1178" y="1758"/>
              <a:ext cx="179" cy="31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eaLnBrk="0" hangingPunct="0">
                <a:buFontTx/>
              </a:pPr>
              <a:r>
                <a:rPr lang="en-US" altLang="zh-CN" sz="2400">
                  <a:solidFill>
                    <a:schemeClr val="accent2"/>
                  </a:solidFill>
                  <a:latin typeface="微软雅黑" panose="020B0503020204020204" charset="-122"/>
                  <a:ea typeface="微软雅黑" panose="020B0503020204020204" charset="-122"/>
                </a:rPr>
                <a:t>r</a:t>
              </a:r>
            </a:p>
          </p:txBody>
        </p:sp>
        <p:sp>
          <p:nvSpPr>
            <p:cNvPr id="5135" name="Rectangle 9"/>
            <p:cNvSpPr/>
            <p:nvPr/>
          </p:nvSpPr>
          <p:spPr>
            <a:xfrm>
              <a:off x="888" y="1878"/>
              <a:ext cx="227" cy="31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eaLnBrk="0" hangingPunct="0">
                <a:buFontTx/>
              </a:pPr>
              <a:r>
                <a:rPr lang="en-US" altLang="zh-CN" sz="2400">
                  <a:solidFill>
                    <a:schemeClr val="accent2"/>
                  </a:solidFill>
                  <a:latin typeface="微软雅黑" panose="020B0503020204020204" charset="-122"/>
                  <a:ea typeface="微软雅黑" panose="020B0503020204020204" charset="-122"/>
                </a:rPr>
                <a:t>=</a:t>
              </a:r>
            </a:p>
          </p:txBody>
        </p:sp>
        <p:sp>
          <p:nvSpPr>
            <p:cNvPr id="5136" name="Line 10"/>
            <p:cNvSpPr/>
            <p:nvPr/>
          </p:nvSpPr>
          <p:spPr>
            <a:xfrm>
              <a:off x="574" y="2056"/>
              <a:ext cx="338" cy="0"/>
            </a:xfrm>
            <a:prstGeom prst="line">
              <a:avLst/>
            </a:prstGeom>
            <a:ln w="28575" cap="flat" cmpd="sng">
              <a:solidFill>
                <a:schemeClr val="accent2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137" name="Rectangle 11"/>
            <p:cNvSpPr/>
            <p:nvPr/>
          </p:nvSpPr>
          <p:spPr>
            <a:xfrm>
              <a:off x="568" y="1996"/>
              <a:ext cx="264" cy="31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eaLnBrk="0" hangingPunct="0">
                <a:buFontTx/>
              </a:pPr>
              <a:r>
                <a:rPr lang="en-US" altLang="zh-CN" sz="2400">
                  <a:solidFill>
                    <a:schemeClr val="accent2"/>
                  </a:solidFill>
                  <a:latin typeface="微软雅黑" panose="020B0503020204020204" charset="-122"/>
                  <a:ea typeface="微软雅黑" panose="020B0503020204020204" charset="-122"/>
                </a:rPr>
                <a:t>G</a:t>
              </a:r>
              <a:endParaRPr lang="en-US" altLang="zh-CN" sz="2400" baseline="-25000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138" name="Rectangle 12"/>
            <p:cNvSpPr/>
            <p:nvPr/>
          </p:nvSpPr>
          <p:spPr>
            <a:xfrm>
              <a:off x="589" y="1757"/>
              <a:ext cx="232" cy="31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eaLnBrk="0" hangingPunct="0">
                <a:buFontTx/>
              </a:pPr>
              <a:r>
                <a:rPr lang="en-US" altLang="zh-CN" sz="2400">
                  <a:solidFill>
                    <a:schemeClr val="accent2"/>
                  </a:solidFill>
                  <a:latin typeface="微软雅黑" panose="020B0503020204020204" charset="-122"/>
                  <a:ea typeface="微软雅黑" panose="020B0503020204020204" charset="-122"/>
                </a:rPr>
                <a:t>F</a:t>
              </a:r>
              <a:endParaRPr lang="en-US" altLang="zh-CN" sz="2400" baseline="-25000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182290" name="Rectangle 18"/>
          <p:cNvSpPr/>
          <p:nvPr/>
        </p:nvSpPr>
        <p:spPr>
          <a:xfrm>
            <a:off x="327026" y="2246462"/>
            <a:ext cx="6269355" cy="17575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latinLnBrk="0" hangingPunct="0">
              <a:lnSpc>
                <a:spcPct val="150000"/>
              </a:lnSpc>
              <a:buFontTx/>
            </a:pPr>
            <a:r>
              <a:rPr lang="en-US" altLang="zh-CN" sz="2400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</a:t>
            </a:r>
            <a:r>
              <a:rPr lang="zh-CN" altLang="en-US" sz="2400" dirty="0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动力作用在</a:t>
            </a:r>
            <a:r>
              <a:rPr lang="zh-CN" altLang="en-US" sz="2400" dirty="0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轮</a:t>
            </a:r>
            <a:r>
              <a:rPr lang="zh-CN" altLang="en-US" sz="2400" dirty="0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上，轮轴是一个</a:t>
            </a:r>
            <a:r>
              <a:rPr lang="zh-CN" altLang="en-US" sz="2400" dirty="0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省力杠杆，但费距离；</a:t>
            </a:r>
          </a:p>
          <a:p>
            <a:pPr eaLnBrk="0" latinLnBrk="0" hangingPunct="0">
              <a:lnSpc>
                <a:spcPct val="150000"/>
              </a:lnSpc>
              <a:buFontTx/>
            </a:pPr>
            <a:r>
              <a:rPr lang="en-US" altLang="zh-CN" sz="2400" dirty="0">
                <a:solidFill>
                  <a:srgbClr val="2115C5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2.</a:t>
            </a:r>
            <a:r>
              <a:rPr lang="zh-CN" altLang="en-US" sz="2400" dirty="0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动力作用在</a:t>
            </a:r>
            <a:r>
              <a:rPr lang="zh-CN" altLang="en-US" sz="2400" dirty="0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轴</a:t>
            </a:r>
            <a:r>
              <a:rPr lang="zh-CN" altLang="en-US" sz="2400" dirty="0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上，轮轴又将起到什么作用？</a:t>
            </a:r>
            <a:endParaRPr lang="en-US" altLang="zh-CN" sz="2400" dirty="0">
              <a:solidFill>
                <a:srgbClr val="FF33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3315" name="TextBox 1"/>
          <p:cNvSpPr txBox="1"/>
          <p:nvPr/>
        </p:nvSpPr>
        <p:spPr>
          <a:xfrm>
            <a:off x="327025" y="3890726"/>
            <a:ext cx="6269990" cy="120184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latinLnBrk="0" hangingPunct="1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轮轴主要功能：一、是改变用力大小；二、是改变物体的运动速度；三、轮轴不能省功。</a:t>
            </a:r>
          </a:p>
        </p:txBody>
      </p:sp>
    </p:spTree>
    <p:extLst>
      <p:ext uri="{BB962C8B-B14F-4D97-AF65-F5344CB8AC3E}">
        <p14:creationId xmlns:p14="http://schemas.microsoft.com/office/powerpoint/2010/main" val="3320916483"/>
      </p:ext>
    </p:extLst>
  </p:cSld>
  <p:clrMapOvr>
    <a:masterClrMapping/>
  </p:clrMapOvr>
  <p:transition spd="slow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1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1000"/>
                                        <p:tgtEl>
                                          <p:spTgt spid="1822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9" dur="1000"/>
                                        <p:tgtEl>
                                          <p:spTgt spid="1822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4" dur="1000"/>
                                        <p:tgtEl>
                                          <p:spTgt spid="1822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9" dur="1000"/>
                                        <p:tgtEl>
                                          <p:spTgt spid="1822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822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18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1" grpId="0" bldLvl="0" animBg="1"/>
      <p:bldP spid="182286" grpId="0"/>
      <p:bldP spid="182287" grpId="0"/>
      <p:bldP spid="182288" grpId="0"/>
      <p:bldP spid="182289" grpId="0"/>
      <p:bldP spid="182285" grpId="0"/>
      <p:bldP spid="182290" grpId="0"/>
      <p:bldP spid="1331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7025" y="300781"/>
            <a:ext cx="723900" cy="700229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ern="0">
              <a:solidFill>
                <a:sysClr val="windowText" lastClr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6386" name="Shape 112"/>
          <p:cNvSpPr>
            <a:spLocks noChangeArrowheads="1"/>
          </p:cNvSpPr>
          <p:nvPr/>
        </p:nvSpPr>
        <p:spPr bwMode="auto">
          <a:xfrm>
            <a:off x="284164" y="342159"/>
            <a:ext cx="809625" cy="585009"/>
          </a:xfrm>
          <a:prstGeom prst="rect">
            <a:avLst/>
          </a:prstGeom>
          <a:noFill/>
          <a:ln w="12700">
            <a:noFill/>
            <a:miter lim="400000"/>
          </a:ln>
        </p:spPr>
        <p:txBody>
          <a:bodyPr lIns="45719" rIns="45719">
            <a:spAutoFit/>
          </a:bodyPr>
          <a:lstStyle/>
          <a:p>
            <a:pPr algn="ctr"/>
            <a:r>
              <a:rPr lang="en-US" altLang="zh-CN" sz="3200">
                <a:solidFill>
                  <a:srgbClr val="FFFFFF"/>
                </a:solidFill>
                <a:latin typeface="Helvetica" pitchFamily="34" charset="0"/>
                <a:ea typeface="方正舒体" panose="02010601030101010101" charset="-122"/>
                <a:cs typeface="微软雅黑" panose="020B0503020204020204" charset="-122"/>
                <a:sym typeface="微软雅黑" panose="020B0503020204020204" charset="-122"/>
              </a:rPr>
              <a:t>3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203325" y="342158"/>
            <a:ext cx="1528622" cy="52321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none" lIns="45719" tIns="45719" rIns="45719" bIns="45719" spcCol="38100">
            <a:spAutoFit/>
          </a:bodyPr>
          <a:lstStyle/>
          <a:p>
            <a:pPr fontAlgn="auto" latinLnBrk="1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kern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课堂活动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1060450" y="833909"/>
            <a:ext cx="4668838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16389" name="图片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301038" y="4702675"/>
            <a:ext cx="736600" cy="359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AutoShape 12"/>
          <p:cNvSpPr>
            <a:spLocks noChangeArrowheads="1"/>
          </p:cNvSpPr>
          <p:nvPr/>
        </p:nvSpPr>
        <p:spPr bwMode="auto">
          <a:xfrm>
            <a:off x="3308985" y="375577"/>
            <a:ext cx="1271270" cy="458332"/>
          </a:xfrm>
          <a:prstGeom prst="flowChartAlternateProcess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2.</a:t>
            </a:r>
            <a:r>
              <a:rPr kumimoji="0" lang="zh-CN" altLang="en-US" sz="20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斜面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2169795" y="927485"/>
            <a:ext cx="6570980" cy="645484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斜面是一个与水平面成一定夹角的倾斜平面</a:t>
            </a:r>
            <a:endParaRPr kumimoji="0" lang="zh-CN" altLang="en-US" sz="2400" i="0" u="none" strike="noStrike" cap="none" spc="0" normalizeH="0" baseline="0" dirty="0">
              <a:ln>
                <a:noFill/>
              </a:ln>
              <a:solidFill>
                <a:schemeClr val="tx1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1" name="AutoShape 12"/>
          <p:cNvSpPr>
            <a:spLocks noChangeArrowheads="1"/>
          </p:cNvSpPr>
          <p:nvPr/>
        </p:nvSpPr>
        <p:spPr bwMode="auto">
          <a:xfrm>
            <a:off x="296545" y="1089811"/>
            <a:ext cx="1838960" cy="420774"/>
          </a:xfrm>
          <a:prstGeom prst="flowChartAlternateProcess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什么是斜面</a:t>
            </a:r>
          </a:p>
        </p:txBody>
      </p:sp>
      <p:pic>
        <p:nvPicPr>
          <p:cNvPr id="8195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03325" y="1802135"/>
            <a:ext cx="6477000" cy="2640182"/>
          </a:xfrm>
          <a:prstGeom prst="rect">
            <a:avLst/>
          </a:prstGeom>
          <a:noFill/>
          <a:ln w="9525">
            <a:noFill/>
          </a:ln>
        </p:spPr>
      </p:pic>
    </p:spTree>
    <p:extLst>
      <p:ext uri="{BB962C8B-B14F-4D97-AF65-F5344CB8AC3E}">
        <p14:creationId xmlns:p14="http://schemas.microsoft.com/office/powerpoint/2010/main" val="2045741564"/>
      </p:ext>
    </p:extLst>
  </p:cSld>
  <p:clrMapOvr>
    <a:masterClrMapping/>
  </p:clrMapOvr>
  <p:transition spd="slow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10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1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7025" y="300781"/>
            <a:ext cx="723900" cy="700229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ern="0">
              <a:solidFill>
                <a:sysClr val="windowText" lastClr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6386" name="Shape 112"/>
          <p:cNvSpPr>
            <a:spLocks noChangeArrowheads="1"/>
          </p:cNvSpPr>
          <p:nvPr/>
        </p:nvSpPr>
        <p:spPr bwMode="auto">
          <a:xfrm>
            <a:off x="284164" y="342159"/>
            <a:ext cx="809625" cy="585009"/>
          </a:xfrm>
          <a:prstGeom prst="rect">
            <a:avLst/>
          </a:prstGeom>
          <a:noFill/>
          <a:ln w="12700">
            <a:noFill/>
            <a:miter lim="400000"/>
          </a:ln>
        </p:spPr>
        <p:txBody>
          <a:bodyPr lIns="45719" rIns="45719">
            <a:spAutoFit/>
          </a:bodyPr>
          <a:lstStyle/>
          <a:p>
            <a:pPr algn="ctr"/>
            <a:r>
              <a:rPr lang="en-US" altLang="zh-CN" sz="3200">
                <a:solidFill>
                  <a:srgbClr val="FFFFFF"/>
                </a:solidFill>
                <a:latin typeface="Helvetica" pitchFamily="34" charset="0"/>
                <a:ea typeface="方正舒体" panose="02010601030101010101" charset="-122"/>
                <a:cs typeface="微软雅黑" panose="020B0503020204020204" charset="-122"/>
                <a:sym typeface="微软雅黑" panose="020B0503020204020204" charset="-122"/>
              </a:rPr>
              <a:t>3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203325" y="342158"/>
            <a:ext cx="1528622" cy="52321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none" lIns="45719" tIns="45719" rIns="45719" bIns="45719" spcCol="38100">
            <a:spAutoFit/>
          </a:bodyPr>
          <a:lstStyle/>
          <a:p>
            <a:pPr fontAlgn="auto" latinLnBrk="1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kern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课堂活动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1060450" y="833909"/>
            <a:ext cx="4668838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16389" name="图片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301038" y="4702675"/>
            <a:ext cx="736600" cy="359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AutoShape 12"/>
          <p:cNvSpPr>
            <a:spLocks noChangeArrowheads="1"/>
          </p:cNvSpPr>
          <p:nvPr/>
        </p:nvSpPr>
        <p:spPr bwMode="auto">
          <a:xfrm>
            <a:off x="3308985" y="375577"/>
            <a:ext cx="1271270" cy="458332"/>
          </a:xfrm>
          <a:prstGeom prst="flowChartAlternateProcess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2.</a:t>
            </a:r>
            <a:r>
              <a:rPr kumimoji="0" lang="zh-CN" altLang="en-US" sz="20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斜面</a:t>
            </a:r>
          </a:p>
        </p:txBody>
      </p:sp>
      <p:sp>
        <p:nvSpPr>
          <p:cNvPr id="11" name="AutoShape 12"/>
          <p:cNvSpPr>
            <a:spLocks noChangeArrowheads="1"/>
          </p:cNvSpPr>
          <p:nvPr/>
        </p:nvSpPr>
        <p:spPr bwMode="auto">
          <a:xfrm>
            <a:off x="296546" y="1089811"/>
            <a:ext cx="2182495" cy="420774"/>
          </a:xfrm>
          <a:prstGeom prst="flowChartAlternateProcess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斜面工作原理</a:t>
            </a:r>
          </a:p>
        </p:txBody>
      </p:sp>
      <p:pic>
        <p:nvPicPr>
          <p:cNvPr id="19460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81651" y="1001327"/>
            <a:ext cx="3294063" cy="2979156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461" name="TextBox 3"/>
          <p:cNvSpPr txBox="1"/>
          <p:nvPr/>
        </p:nvSpPr>
        <p:spPr>
          <a:xfrm>
            <a:off x="284481" y="1510585"/>
            <a:ext cx="5136515" cy="120184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latinLnBrk="0" hangingPunct="1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根据功的原理（不计斜面摩擦）得：     </a:t>
            </a:r>
            <a:r>
              <a:rPr lang="en-US" altLang="zh-CN" sz="2400" err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Gh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=FL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；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所以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F=</a:t>
            </a:r>
            <a:r>
              <a:rPr lang="en-US" altLang="zh-CN" sz="2400" err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Gh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/L</a:t>
            </a:r>
          </a:p>
        </p:txBody>
      </p:sp>
      <p:sp>
        <p:nvSpPr>
          <p:cNvPr id="19462" name="TextBox 4"/>
          <p:cNvSpPr txBox="1"/>
          <p:nvPr/>
        </p:nvSpPr>
        <p:spPr>
          <a:xfrm>
            <a:off x="284481" y="2778636"/>
            <a:ext cx="5296535" cy="17575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latinLnBrk="0" hangingPunct="1">
              <a:lnSpc>
                <a:spcPct val="150000"/>
              </a:lnSpc>
            </a:pPr>
            <a:r>
              <a:rPr lang="zh-CN" altLang="en-US" sz="2400" dirty="0">
                <a:solidFill>
                  <a:srgbClr val="2115C5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结论：如果不计摩擦，斜面长是高的几倍，拉力或推力就是物体所受重力的几分之几。</a:t>
            </a:r>
          </a:p>
        </p:txBody>
      </p:sp>
    </p:spTree>
    <p:extLst>
      <p:ext uri="{BB962C8B-B14F-4D97-AF65-F5344CB8AC3E}">
        <p14:creationId xmlns:p14="http://schemas.microsoft.com/office/powerpoint/2010/main" val="2710519204"/>
      </p:ext>
    </p:extLst>
  </p:cSld>
  <p:clrMapOvr>
    <a:masterClrMapping/>
  </p:clrMapOvr>
  <p:transition spd="slow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2000"/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94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94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0" dur="2000"/>
                                        <p:tgtEl>
                                          <p:spTgt spid="19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1" grpId="0" bldLvl="0" animBg="1"/>
      <p:bldP spid="19461" grpId="0"/>
      <p:bldP spid="19462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1460</Words>
  <Application>Microsoft Office PowerPoint</Application>
  <PresentationFormat>全屏显示(16:9)</PresentationFormat>
  <Paragraphs>143</Paragraphs>
  <Slides>21</Slides>
  <Notes>9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2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User</cp:lastModifiedBy>
  <cp:revision>5</cp:revision>
  <dcterms:created xsi:type="dcterms:W3CDTF">2020-02-10T12:01:47Z</dcterms:created>
  <dcterms:modified xsi:type="dcterms:W3CDTF">2020-04-28T07:15:47Z</dcterms:modified>
</cp:coreProperties>
</file>